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65" r:id="rId6"/>
    <p:sldId id="266" r:id="rId7"/>
    <p:sldId id="258" r:id="rId8"/>
    <p:sldId id="267" r:id="rId9"/>
    <p:sldId id="268" r:id="rId10"/>
    <p:sldId id="269" r:id="rId11"/>
    <p:sldId id="259" r:id="rId12"/>
    <p:sldId id="270" r:id="rId13"/>
    <p:sldId id="276" r:id="rId14"/>
    <p:sldId id="272" r:id="rId15"/>
    <p:sldId id="274" r:id="rId16"/>
    <p:sldId id="261" r:id="rId17"/>
    <p:sldId id="271" r:id="rId18"/>
    <p:sldId id="285" r:id="rId19"/>
    <p:sldId id="277" r:id="rId20"/>
    <p:sldId id="278" r:id="rId21"/>
    <p:sldId id="279" r:id="rId22"/>
    <p:sldId id="280" r:id="rId23"/>
    <p:sldId id="281" r:id="rId24"/>
    <p:sldId id="287" r:id="rId25"/>
    <p:sldId id="282" r:id="rId26"/>
    <p:sldId id="273" r:id="rId27"/>
    <p:sldId id="284" r:id="rId28"/>
    <p:sldId id="283" r:id="rId29"/>
    <p:sldId id="275" r:id="rId30"/>
    <p:sldId id="288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C5F6-744D-4074-BCD3-E565732062E6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2072-68BC-4DD6-A734-A3CDB911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BCdwSBepnS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etwork.icom.museum/icom-lithuan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ziejunaktis.l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mailto:naktismuzieju@gmail.co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om.museum/fileadmin/user_upload/pdf/Strategic_Plan/ICOM_STRATEGIC_PLAN_2016-2022_ENG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rdTpPREtic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214554"/>
            <a:ext cx="8715436" cy="2727335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LIETUVOS SKYRIAUS </a:t>
            </a:r>
            <a:b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2014-2016 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METŲ 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VEIKLOS IR FINANSINĖ ATASKAITOS</a:t>
            </a:r>
            <a:endParaRPr lang="en-US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058" y="5786454"/>
            <a:ext cx="4829164" cy="7524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gruodžio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 d.</a:t>
            </a:r>
          </a:p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Vilnius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_NC_Lithuani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00108"/>
            <a:ext cx="3919143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2015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80728"/>
            <a:ext cx="8715436" cy="56343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Stipendijos:</a:t>
            </a:r>
          </a:p>
          <a:p>
            <a:pPr>
              <a:buFontTx/>
              <a:buChar char="-"/>
            </a:pPr>
            <a:r>
              <a:rPr lang="lt-LT" sz="2100" dirty="0" smtClean="0">
                <a:solidFill>
                  <a:srgbClr val="002060"/>
                </a:solidFill>
                <a:latin typeface="Candara" pitchFamily="34" charset="0"/>
              </a:rPr>
              <a:t>nacionalinių komitetų  valdybos nariams ir jauniems nariams dėl dalyvavimo Generalinėje konferencijoje ;</a:t>
            </a:r>
          </a:p>
          <a:p>
            <a:pPr marL="0" indent="0">
              <a:buNone/>
            </a:pPr>
            <a:r>
              <a:rPr lang="lt-LT" sz="1800" dirty="0" smtClean="0">
                <a:solidFill>
                  <a:srgbClr val="002060"/>
                </a:solidFill>
                <a:latin typeface="Candara" pitchFamily="34" charset="0"/>
              </a:rPr>
              <a:t>Pateikta paraiška dėl dalyvavimo ICOM Generalinėje konferencijoje (V. Lankelienė). Finansavimas gautas.</a:t>
            </a:r>
          </a:p>
          <a:p>
            <a:pPr>
              <a:buFontTx/>
              <a:buChar char="-"/>
            </a:pPr>
            <a:r>
              <a:rPr lang="lt-LT" sz="2100" dirty="0" smtClean="0">
                <a:solidFill>
                  <a:srgbClr val="002060"/>
                </a:solidFill>
                <a:latin typeface="Candara" pitchFamily="34" charset="0"/>
              </a:rPr>
              <a:t>dėl dalyvavimo Specialioje ICOM Tarptautinio mokymų centro (ICOM-ITC) mokymų programoje;</a:t>
            </a:r>
          </a:p>
          <a:p>
            <a:pPr marL="0" indent="0">
              <a:buNone/>
            </a:pPr>
            <a:r>
              <a:rPr lang="lt-LT" sz="1800" dirty="0" smtClean="0">
                <a:solidFill>
                  <a:srgbClr val="002060"/>
                </a:solidFill>
                <a:latin typeface="Candara" pitchFamily="34" charset="0"/>
              </a:rPr>
              <a:t>Pateikta paraiška dėl dalyvavimo mokymų programoje (V. Lankelienė), tačiau informacija apie suteiktą finansavimą buvo gauta pavėluotai (dėl ICOM techninių kliūčių), todėl į mokymus nevykta);</a:t>
            </a:r>
          </a:p>
          <a:p>
            <a:pPr marL="0" indent="0">
              <a:buNone/>
            </a:pPr>
            <a:endParaRPr lang="lt-LT" sz="1800" dirty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sz="1900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Lietuvos skyrius ketverių metų kadencijai į </a:t>
            </a:r>
            <a:r>
              <a:rPr lang="lt-LT" sz="1900" b="1" dirty="0" smtClean="0">
                <a:solidFill>
                  <a:srgbClr val="002060"/>
                </a:solidFill>
                <a:latin typeface="Candara" pitchFamily="34" charset="0"/>
              </a:rPr>
              <a:t>Lietuvos nacionalinį komitetą  „Pasaulio atmintis“</a:t>
            </a:r>
            <a:r>
              <a:rPr lang="lt-LT" sz="1900" dirty="0" smtClean="0">
                <a:solidFill>
                  <a:srgbClr val="002060"/>
                </a:solidFill>
                <a:latin typeface="Candara" pitchFamily="34" charset="0"/>
              </a:rPr>
              <a:t> pasiūlė  Vilniaus universiteto muziejaus direktorių Dr. Ramūną Kondratą. Kandidatūrai buvo pritarta.</a:t>
            </a:r>
          </a:p>
          <a:p>
            <a:pPr marL="0" indent="0">
              <a:spcAft>
                <a:spcPts val="0"/>
              </a:spcAft>
              <a:buNone/>
            </a:pPr>
            <a:endParaRPr lang="lt-LT" sz="1800" b="1" cap="small" dirty="0">
              <a:ea typeface="MS Mincho"/>
              <a:cs typeface="Calibri"/>
            </a:endParaRPr>
          </a:p>
          <a:p>
            <a:pPr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Nauji nariai:      </a:t>
            </a:r>
            <a:r>
              <a:rPr lang="en-US" sz="2100" dirty="0" smtClean="0">
                <a:solidFill>
                  <a:srgbClr val="002060"/>
                </a:solidFill>
                <a:latin typeface="Candara" pitchFamily="34" charset="0"/>
              </a:rPr>
              <a:t>4 </a:t>
            </a:r>
            <a:r>
              <a:rPr lang="lt-LT" sz="2100" dirty="0" smtClean="0">
                <a:solidFill>
                  <a:srgbClr val="002060"/>
                </a:solidFill>
                <a:latin typeface="Candara" pitchFamily="34" charset="0"/>
              </a:rPr>
              <a:t>individualūs</a:t>
            </a: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100" b="1" dirty="0" smtClean="0">
                <a:solidFill>
                  <a:srgbClr val="002060"/>
                </a:solidFill>
                <a:latin typeface="Candara" pitchFamily="34" charset="0"/>
              </a:rPr>
              <a:t>                                   </a:t>
            </a:r>
            <a:r>
              <a:rPr lang="en-US" sz="2100" dirty="0" smtClean="0">
                <a:solidFill>
                  <a:srgbClr val="002060"/>
                </a:solidFill>
                <a:latin typeface="Candara" pitchFamily="34" charset="0"/>
              </a:rPr>
              <a:t>1 </a:t>
            </a:r>
            <a:r>
              <a:rPr lang="lt-LT" sz="2100" dirty="0" smtClean="0">
                <a:solidFill>
                  <a:srgbClr val="002060"/>
                </a:solidFill>
                <a:latin typeface="Candara" pitchFamily="34" charset="0"/>
              </a:rPr>
              <a:t>institucinis</a:t>
            </a:r>
          </a:p>
          <a:p>
            <a:pPr>
              <a:buNone/>
            </a:pP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200" b="1" dirty="0" smtClean="0">
                <a:solidFill>
                  <a:srgbClr val="002060"/>
                </a:solidFill>
                <a:latin typeface="Candara" pitchFamily="34" charset="0"/>
              </a:rPr>
              <a:t>Bendras narių skaičius:</a:t>
            </a:r>
            <a:r>
              <a:rPr lang="lt-LT" sz="2200" dirty="0" smtClean="0">
                <a:solidFill>
                  <a:srgbClr val="002060"/>
                </a:solidFill>
                <a:latin typeface="Candara" pitchFamily="34" charset="0"/>
              </a:rPr>
              <a:t>         </a:t>
            </a:r>
            <a:r>
              <a:rPr lang="en-US" sz="2200" dirty="0" smtClean="0">
                <a:solidFill>
                  <a:srgbClr val="002060"/>
                </a:solidFill>
                <a:latin typeface="Candara" pitchFamily="34" charset="0"/>
              </a:rPr>
              <a:t>76 </a:t>
            </a:r>
            <a:r>
              <a:rPr lang="lt-LT" sz="2200" dirty="0" smtClean="0">
                <a:solidFill>
                  <a:srgbClr val="002060"/>
                </a:solidFill>
                <a:latin typeface="Candara" pitchFamily="34" charset="0"/>
              </a:rPr>
              <a:t>individualūs</a:t>
            </a:r>
          </a:p>
          <a:p>
            <a:pPr>
              <a:buNone/>
            </a:pPr>
            <a:r>
              <a:rPr lang="lt-LT" sz="2200" dirty="0" smtClean="0">
                <a:solidFill>
                  <a:srgbClr val="002060"/>
                </a:solidFill>
                <a:latin typeface="Candara" pitchFamily="34" charset="0"/>
              </a:rPr>
              <a:t>                                                        </a:t>
            </a:r>
            <a:r>
              <a:rPr lang="en-US" sz="2200" dirty="0" smtClean="0">
                <a:solidFill>
                  <a:srgbClr val="002060"/>
                </a:solidFill>
                <a:latin typeface="Candara" pitchFamily="34" charset="0"/>
              </a:rPr>
              <a:t>8</a:t>
            </a:r>
            <a:r>
              <a:rPr lang="lt-LT" sz="2200" dirty="0" smtClean="0">
                <a:solidFill>
                  <a:srgbClr val="002060"/>
                </a:solidFill>
                <a:latin typeface="Candara" pitchFamily="34" charset="0"/>
              </a:rPr>
              <a:t> instituciniai</a:t>
            </a:r>
          </a:p>
          <a:p>
            <a:pPr>
              <a:buNone/>
            </a:pP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 smtClean="0">
              <a:latin typeface="Arial Narrow" pitchFamily="34" charset="0"/>
            </a:endParaRPr>
          </a:p>
          <a:p>
            <a:pPr>
              <a:buNone/>
            </a:pP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007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800" b="1" dirty="0" smtClean="0">
                <a:solidFill>
                  <a:srgbClr val="002060"/>
                </a:solidFill>
                <a:latin typeface="Candara" pitchFamily="34" charset="0"/>
              </a:rPr>
              <a:t>Tarptautinė muziejų taryba (ICOM)</a:t>
            </a:r>
          </a:p>
          <a:p>
            <a:pPr algn="ctr">
              <a:buNone/>
            </a:pPr>
            <a:r>
              <a:rPr lang="lt-LT" sz="2800" dirty="0" smtClean="0">
                <a:solidFill>
                  <a:srgbClr val="002060"/>
                </a:solidFill>
                <a:latin typeface="Arial Narrow" pitchFamily="34" charset="0"/>
                <a:hlinkClick r:id="rId2"/>
              </a:rPr>
              <a:t> </a:t>
            </a:r>
          </a:p>
          <a:p>
            <a:pPr>
              <a:buNone/>
            </a:pPr>
            <a:r>
              <a:rPr lang="lt-LT" sz="2800" b="1" dirty="0" smtClean="0">
                <a:solidFill>
                  <a:srgbClr val="002060"/>
                </a:solidFill>
                <a:latin typeface="Candara" pitchFamily="34" charset="0"/>
              </a:rPr>
              <a:t>36 678 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narių, kuriuos vienija </a:t>
            </a:r>
            <a:r>
              <a:rPr lang="lt-LT" sz="2800" b="1" dirty="0" smtClean="0">
                <a:solidFill>
                  <a:srgbClr val="002060"/>
                </a:solidFill>
                <a:latin typeface="Candara" pitchFamily="34" charset="0"/>
              </a:rPr>
              <a:t>120 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nacionalinių komitetų;</a:t>
            </a:r>
          </a:p>
          <a:p>
            <a:pPr>
              <a:buNone/>
            </a:pPr>
            <a:endParaRPr lang="lt-LT" sz="1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800" b="1" dirty="0" smtClean="0">
                <a:solidFill>
                  <a:srgbClr val="002060"/>
                </a:solidFill>
                <a:latin typeface="Candara" pitchFamily="34" charset="0"/>
              </a:rPr>
              <a:t>14 365 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narių yra </a:t>
            </a:r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30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tarptautinių komitetų nariais;</a:t>
            </a:r>
            <a:endParaRPr lang="en-U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1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800" b="1" dirty="0" smtClean="0">
                <a:solidFill>
                  <a:srgbClr val="002060"/>
                </a:solidFill>
                <a:latin typeface="Candara" pitchFamily="34" charset="0"/>
              </a:rPr>
              <a:t>35%/65% 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- vyrų/moterų santykis ICOM organizacijoje;</a:t>
            </a:r>
            <a:endParaRPr lang="lt-LT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721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Komunikacijos priemonės</a:t>
            </a:r>
          </a:p>
          <a:p>
            <a:pPr>
              <a:buNone/>
            </a:pPr>
            <a:endParaRPr lang="lt-LT" sz="9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ICOM Lietuva </a:t>
            </a:r>
            <a:r>
              <a:rPr lang="lt-LT" sz="2800" b="1" i="1" dirty="0" err="1" smtClean="0">
                <a:solidFill>
                  <a:srgbClr val="002060"/>
                </a:solidFill>
                <a:latin typeface="Candara" pitchFamily="34" charset="0"/>
              </a:rPr>
              <a:t>Facebook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 profilis 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(29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8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Interneto svetainė – </a:t>
            </a:r>
            <a:r>
              <a:rPr lang="lt-LT" sz="2000" dirty="0">
                <a:solidFill>
                  <a:srgbClr val="002060"/>
                </a:solidFill>
                <a:latin typeface="Candara" pitchFamily="34" charset="0"/>
                <a:hlinkClick r:id="rId2"/>
              </a:rPr>
              <a:t>http://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  <a:hlinkClick r:id="rId2"/>
              </a:rPr>
              <a:t>network.icom.museum/icom-lithuania</a:t>
            </a:r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1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5" name="Picture 4" descr="ICOM Lietuva Facebook profi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708920"/>
            <a:ext cx="5009178" cy="1597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43576"/>
          </a:xfrm>
        </p:spPr>
        <p:txBody>
          <a:bodyPr>
            <a:normAutofit/>
          </a:bodyPr>
          <a:lstStyle/>
          <a:p>
            <a:pPr>
              <a:buNone/>
            </a:pPr>
            <a:endParaRPr lang="lt-LT" sz="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800" b="1" i="1" dirty="0" err="1" smtClean="0">
                <a:solidFill>
                  <a:srgbClr val="002060"/>
                </a:solidFill>
                <a:latin typeface="Candara" pitchFamily="34" charset="0"/>
              </a:rPr>
              <a:t>Facebook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 profilis </a:t>
            </a:r>
            <a:r>
              <a:rPr lang="lt-LT" sz="2800" b="1" i="1" dirty="0" smtClean="0">
                <a:solidFill>
                  <a:srgbClr val="002060"/>
                </a:solidFill>
                <a:latin typeface="Candara" pitchFamily="34" charset="0"/>
              </a:rPr>
              <a:t>“Tarptautinė muziejų diena”</a:t>
            </a:r>
            <a:r>
              <a:rPr lang="en-US" sz="2800" b="1" i="1" dirty="0" smtClean="0">
                <a:solidFill>
                  <a:srgbClr val="002060"/>
                </a:solidFill>
                <a:latin typeface="Candara" pitchFamily="34" charset="0"/>
              </a:rPr>
              <a:t> (457)</a:t>
            </a:r>
            <a:endParaRPr lang="lt-LT" sz="2800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sz="1600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sz="2000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800" b="1" i="1" dirty="0" err="1" smtClean="0">
                <a:solidFill>
                  <a:srgbClr val="002060"/>
                </a:solidFill>
                <a:latin typeface="Candara" pitchFamily="34" charset="0"/>
              </a:rPr>
              <a:t>Facebook</a:t>
            </a:r>
            <a:r>
              <a:rPr lang="lt-LT" sz="2800" dirty="0" smtClean="0">
                <a:solidFill>
                  <a:srgbClr val="002060"/>
                </a:solidFill>
                <a:latin typeface="Candara" pitchFamily="34" charset="0"/>
              </a:rPr>
              <a:t> profilis </a:t>
            </a:r>
            <a:r>
              <a:rPr lang="lt-LT" sz="2800" b="1" i="1" dirty="0" smtClean="0">
                <a:solidFill>
                  <a:srgbClr val="002060"/>
                </a:solidFill>
                <a:latin typeface="Candara" pitchFamily="34" charset="0"/>
              </a:rPr>
              <a:t>“Muziejų naktis Lietuvoje”</a:t>
            </a:r>
            <a:r>
              <a:rPr lang="en-US" sz="2800" b="1" i="1" dirty="0" smtClean="0">
                <a:solidFill>
                  <a:srgbClr val="002060"/>
                </a:solidFill>
                <a:latin typeface="Candara" pitchFamily="34" charset="0"/>
              </a:rPr>
              <a:t> (5 864)</a:t>
            </a:r>
            <a:endParaRPr lang="lt-LT" sz="2800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5" name="Picture 4" descr="TMD FAcebook profi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88840"/>
            <a:ext cx="4104456" cy="1338247"/>
          </a:xfrm>
          <a:prstGeom prst="rect">
            <a:avLst/>
          </a:prstGeom>
        </p:spPr>
      </p:pic>
      <p:pic>
        <p:nvPicPr>
          <p:cNvPr id="6" name="Picture 5" descr="Muzieju naktis Facebook profil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585622"/>
            <a:ext cx="4150244" cy="140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5122" name="Picture 2" descr="C:\Users\Vaiva\Desktop\ICOM LT\TARPTAUTINE MUZIEJU DIENA\2016\poste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402092" cy="51149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1428736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Išverstas į lietuvių kalbą plakatas ir informacinis skydelis.</a:t>
            </a:r>
          </a:p>
          <a:p>
            <a:endParaRPr lang="lt-LT" dirty="0" smtClean="0"/>
          </a:p>
          <a:p>
            <a:r>
              <a:rPr lang="lt-LT" dirty="0" smtClean="0"/>
              <a:t>Išplatintas kvietimas Lietuvos muziejams teikti informaciją apie planuojamus renginius.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6146" name="Picture 2" descr="C:\Users\Vaiva\Desktop\ICOM LT\MUZIEJU NAKTIS\2016\LOGO\muzieju_naktis_plakat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020191" cy="44763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1214423"/>
            <a:ext cx="5357850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Komunikacijos programa įgyvendinta bendradarbiaujant su Lietuvos muziejų asociacija.</a:t>
            </a:r>
          </a:p>
          <a:p>
            <a:endParaRPr lang="lt-LT" sz="1100" dirty="0" smtClean="0">
              <a:solidFill>
                <a:srgbClr val="002060"/>
              </a:solidFill>
            </a:endParaRPr>
          </a:p>
          <a:p>
            <a:r>
              <a:rPr lang="lt-LT" dirty="0" smtClean="0">
                <a:solidFill>
                  <a:srgbClr val="002060"/>
                </a:solidFill>
              </a:rPr>
              <a:t>Europos muziejų nakties Lietuvoje tema: </a:t>
            </a:r>
          </a:p>
          <a:p>
            <a:r>
              <a:rPr lang="lt-LT" b="1" i="1" dirty="0" smtClean="0">
                <a:solidFill>
                  <a:srgbClr val="A50021"/>
                </a:solidFill>
              </a:rPr>
              <a:t>“Rožės </a:t>
            </a:r>
            <a:r>
              <a:rPr lang="lt-LT" b="1" i="1" dirty="0" err="1" smtClean="0">
                <a:solidFill>
                  <a:srgbClr val="A50021"/>
                </a:solidFill>
              </a:rPr>
              <a:t>pražydėjimas</a:t>
            </a:r>
            <a:r>
              <a:rPr lang="lt-LT" b="1" i="1" dirty="0" smtClean="0">
                <a:solidFill>
                  <a:srgbClr val="A50021"/>
                </a:solidFill>
              </a:rPr>
              <a:t> tamsoje”</a:t>
            </a:r>
          </a:p>
          <a:p>
            <a:endParaRPr lang="lt-LT" b="1" i="1" dirty="0" smtClean="0">
              <a:solidFill>
                <a:srgbClr val="A50021"/>
              </a:solidFill>
            </a:endParaRPr>
          </a:p>
          <a:p>
            <a:r>
              <a:rPr lang="lt-LT" dirty="0" smtClean="0">
                <a:solidFill>
                  <a:srgbClr val="002060"/>
                </a:solidFill>
              </a:rPr>
              <a:t>Sukurta interneto svetainė: </a:t>
            </a:r>
            <a:r>
              <a:rPr lang="lt-LT" dirty="0" err="1" smtClean="0">
                <a:solidFill>
                  <a:srgbClr val="002060"/>
                </a:solidFill>
                <a:hlinkClick r:id="rId3"/>
              </a:rPr>
              <a:t>www.muziejunaktis.lt</a:t>
            </a:r>
            <a:endParaRPr lang="lt-LT" dirty="0" smtClean="0">
              <a:solidFill>
                <a:srgbClr val="002060"/>
              </a:solidFill>
            </a:endParaRPr>
          </a:p>
          <a:p>
            <a:r>
              <a:rPr lang="lt-LT" dirty="0" smtClean="0">
                <a:solidFill>
                  <a:srgbClr val="002060"/>
                </a:solidFill>
              </a:rPr>
              <a:t>El. pašto adresas: </a:t>
            </a:r>
            <a:r>
              <a:rPr lang="lt-LT" dirty="0" err="1" smtClean="0">
                <a:solidFill>
                  <a:srgbClr val="002060"/>
                </a:solidFill>
                <a:hlinkClick r:id="rId4"/>
              </a:rPr>
              <a:t>naktismuzieju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@</a:t>
            </a:r>
            <a:r>
              <a:rPr lang="lt-LT" dirty="0" err="1" smtClean="0">
                <a:solidFill>
                  <a:srgbClr val="002060"/>
                </a:solidFill>
                <a:hlinkClick r:id="rId4"/>
              </a:rPr>
              <a:t>gmail.com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</a:p>
          <a:p>
            <a:endParaRPr lang="lt-LT" dirty="0" smtClean="0">
              <a:solidFill>
                <a:srgbClr val="002060"/>
              </a:solidFill>
            </a:endParaRPr>
          </a:p>
          <a:p>
            <a:endParaRPr lang="lt-LT" dirty="0" smtClean="0">
              <a:solidFill>
                <a:srgbClr val="002060"/>
              </a:solidFill>
            </a:endParaRPr>
          </a:p>
          <a:p>
            <a:endParaRPr lang="lt-LT" dirty="0" smtClean="0">
              <a:solidFill>
                <a:srgbClr val="002060"/>
              </a:solidFill>
            </a:endParaRPr>
          </a:p>
          <a:p>
            <a:endParaRPr lang="lt-LT" dirty="0" smtClean="0">
              <a:solidFill>
                <a:srgbClr val="002060"/>
              </a:solidFill>
            </a:endParaRPr>
          </a:p>
          <a:p>
            <a:endParaRPr lang="lt-LT" dirty="0" smtClean="0">
              <a:solidFill>
                <a:srgbClr val="002060"/>
              </a:solidFill>
            </a:endParaRPr>
          </a:p>
          <a:p>
            <a:endParaRPr lang="lt-LT" dirty="0" smtClean="0">
              <a:solidFill>
                <a:srgbClr val="002060"/>
              </a:solidFill>
            </a:endParaRPr>
          </a:p>
          <a:p>
            <a:endParaRPr lang="lt-LT" dirty="0" smtClean="0">
              <a:solidFill>
                <a:srgbClr val="002060"/>
              </a:solidFill>
            </a:endParaRPr>
          </a:p>
          <a:p>
            <a:endParaRPr lang="lt-LT" dirty="0" smtClean="0">
              <a:solidFill>
                <a:srgbClr val="002060"/>
              </a:solidFill>
            </a:endParaRPr>
          </a:p>
          <a:p>
            <a:r>
              <a:rPr lang="lt-LT" b="1" dirty="0" smtClean="0">
                <a:solidFill>
                  <a:srgbClr val="002060"/>
                </a:solidFill>
              </a:rPr>
              <a:t>Renginius organizavo</a:t>
            </a:r>
            <a:r>
              <a:rPr lang="lt-LT" dirty="0" smtClean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</a:rPr>
              <a:t>110 </a:t>
            </a:r>
            <a:r>
              <a:rPr lang="lt-LT" dirty="0" smtClean="0">
                <a:solidFill>
                  <a:srgbClr val="002060"/>
                </a:solidFill>
              </a:rPr>
              <a:t>muziejų;</a:t>
            </a:r>
            <a:r>
              <a:rPr lang="en-US" dirty="0" smtClean="0">
                <a:solidFill>
                  <a:srgbClr val="002060"/>
                </a:solidFill>
              </a:rPr>
              <a:t> (+ 46)</a:t>
            </a:r>
            <a:endParaRPr lang="lt-LT" dirty="0" smtClean="0">
              <a:solidFill>
                <a:srgbClr val="002060"/>
              </a:solidFill>
            </a:endParaRPr>
          </a:p>
          <a:p>
            <a:endParaRPr lang="lt-LT" sz="1050" dirty="0" smtClean="0">
              <a:solidFill>
                <a:srgbClr val="002060"/>
              </a:solidFill>
            </a:endParaRPr>
          </a:p>
          <a:p>
            <a:r>
              <a:rPr lang="lt-LT" b="1" dirty="0" smtClean="0">
                <a:solidFill>
                  <a:srgbClr val="002060"/>
                </a:solidFill>
              </a:rPr>
              <a:t>Renginiuose dalyvavo: </a:t>
            </a:r>
            <a:r>
              <a:rPr lang="en-US" dirty="0" smtClean="0">
                <a:solidFill>
                  <a:srgbClr val="002060"/>
                </a:solidFill>
              </a:rPr>
              <a:t>129 128 </a:t>
            </a:r>
            <a:r>
              <a:rPr lang="lt-LT" dirty="0" smtClean="0">
                <a:solidFill>
                  <a:srgbClr val="002060"/>
                </a:solidFill>
              </a:rPr>
              <a:t>lankytojų; (</a:t>
            </a:r>
            <a:r>
              <a:rPr lang="en-US" dirty="0" smtClean="0">
                <a:solidFill>
                  <a:srgbClr val="002060"/>
                </a:solidFill>
              </a:rPr>
              <a:t>+ 24 014)</a:t>
            </a:r>
            <a:endParaRPr lang="lt-LT" dirty="0" smtClean="0"/>
          </a:p>
          <a:p>
            <a:endParaRPr lang="en-US" dirty="0"/>
          </a:p>
        </p:txBody>
      </p:sp>
      <p:pic>
        <p:nvPicPr>
          <p:cNvPr id="6" name="Picture 5" descr="muzieju naktis interneto sveta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801005"/>
            <a:ext cx="3668441" cy="1485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Nauji nariai:      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     </a:t>
            </a: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8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 individualūs (galiojantys);</a:t>
            </a:r>
          </a:p>
          <a:p>
            <a:pPr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                                  9 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individualūs </a:t>
            </a: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(</a:t>
            </a: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6 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patvirtinti,</a:t>
            </a: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 5 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svarstomi);</a:t>
            </a:r>
          </a:p>
          <a:p>
            <a:pPr>
              <a:buNone/>
            </a:pP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Bendras narių skaičius: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      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85 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individualūs</a:t>
            </a:r>
          </a:p>
          <a:p>
            <a:pPr>
              <a:buNone/>
            </a:pP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                                                     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8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 instituciniai</a:t>
            </a:r>
          </a:p>
          <a:p>
            <a:pPr>
              <a:buNone/>
            </a:pPr>
            <a:endParaRPr lang="lt-LT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007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lt-LT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Tema: 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“Muziejai ir kultūriniai kraštovaizdžiai”</a:t>
            </a:r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433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 dalyvių iš </a:t>
            </a: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29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 pasaulio šalių;</a:t>
            </a:r>
            <a:endParaRPr lang="en-US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Candara" pitchFamily="34" charset="0"/>
              </a:rPr>
              <a:t>300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savanorių;</a:t>
            </a: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Dalyvavo: 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  V. </a:t>
            </a:r>
            <a:r>
              <a:rPr lang="lt-LT" sz="2000" dirty="0" err="1" smtClean="0">
                <a:solidFill>
                  <a:srgbClr val="002060"/>
                </a:solidFill>
                <a:latin typeface="Candara" pitchFamily="34" charset="0"/>
              </a:rPr>
              <a:t>Lankelienė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, ICOM Lietuva valdybos narė (ICOM stipendija);</a:t>
            </a:r>
          </a:p>
          <a:p>
            <a:pPr>
              <a:buNone/>
            </a:pPr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Rezultatai:</a:t>
            </a:r>
          </a:p>
          <a:p>
            <a:pPr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Patvirtintas naujas Tarptautinės muziejų tarybos (ICOM) Statutas;</a:t>
            </a:r>
          </a:p>
          <a:p>
            <a:pPr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Patvirtintas Tarptautinės muziejų tarybos (ICOM) 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2016- 2022 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strateginis veiklos planas;</a:t>
            </a:r>
          </a:p>
          <a:p>
            <a:pPr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Pristatytas naujas Tarptautinės muziejų tarybos (ICOM) logotipas;</a:t>
            </a:r>
          </a:p>
          <a:p>
            <a:pPr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Išrinktas Tarptautinės muziejų tarybos (ICOM) Prezidentas</a:t>
            </a:r>
          </a:p>
          <a:p>
            <a:pPr>
              <a:buNone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ir Valdyba;</a:t>
            </a:r>
          </a:p>
          <a:p>
            <a:pPr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Priimtos keturios rezoliucijos;</a:t>
            </a: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2428892" cy="1515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215717" cy="541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2643206" cy="1648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714488"/>
            <a:ext cx="87154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 Tarptautinės muziejų tarybos (ICOM) Statutas</a:t>
            </a: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Papildymai, susiję su Tarptautinės muziejų tarybos (ICOM) būstinės keitimu (tik su Generalinės Asamblėjos pritarimu);</a:t>
            </a:r>
          </a:p>
          <a:p>
            <a:pPr marL="457200" indent="-457200">
              <a:buAutoNum type="arabicPeriod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Papildyta individualaus nario apibrėžtis – ne tik muziejaus darbuotojai, bet ir asmenys, kurie dirba srityse, susijusiose su muziejų veikla </a:t>
            </a:r>
            <a:r>
              <a:rPr lang="lt-LT" i="1" dirty="0" smtClean="0">
                <a:solidFill>
                  <a:srgbClr val="002060"/>
                </a:solidFill>
                <a:latin typeface="Candara" pitchFamily="34" charset="0"/>
              </a:rPr>
              <a:t>(išskyrus fiziniai ir juridiniai asmenys, kurie generuoja pajamas teikdami paslaugas muziejams)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Papildytas Garbės narių apibrėžtis – garbės nariais gali tapti ir visi prieš tai buvę ICOM Prezidentai;</a:t>
            </a:r>
          </a:p>
          <a:p>
            <a:pPr marL="457200" indent="-457200">
              <a:buAutoNum type="arabicPeriod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Nustatyta, kad individualūs nariai gali būti renkami į Vykdomąją valdybą, Patariamojo komiteto pirmininkų arba vice-pirmininku, Nacionalinio, Tarptautinio komitetų arba Regioninio Aljanso pirmininkais;</a:t>
            </a:r>
          </a:p>
          <a:p>
            <a:pPr marL="457200" indent="-457200">
              <a:buAutoNum type="arabicPeriod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Pakeisti kai kurių komitetų pavadinimas: </a:t>
            </a:r>
            <a:r>
              <a:rPr lang="lt-LT" b="1" i="1" dirty="0" err="1" smtClean="0">
                <a:solidFill>
                  <a:srgbClr val="002060"/>
                </a:solidFill>
                <a:latin typeface="Candara" pitchFamily="34" charset="0"/>
              </a:rPr>
              <a:t>Technical</a:t>
            </a:r>
            <a:r>
              <a:rPr lang="lt-LT" b="1" i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b="1" i="1" dirty="0" err="1" smtClean="0">
                <a:solidFill>
                  <a:srgbClr val="002060"/>
                </a:solidFill>
                <a:latin typeface="Candara" pitchFamily="34" charset="0"/>
              </a:rPr>
              <a:t>Committee</a:t>
            </a:r>
            <a:r>
              <a:rPr lang="lt-LT" b="1" i="1" dirty="0" smtClean="0">
                <a:solidFill>
                  <a:srgbClr val="002060"/>
                </a:solidFill>
                <a:latin typeface="Candara" pitchFamily="34" charset="0"/>
              </a:rPr>
              <a:t>/</a:t>
            </a:r>
            <a:r>
              <a:rPr lang="lt-LT" b="1" i="1" dirty="0" err="1" smtClean="0">
                <a:solidFill>
                  <a:srgbClr val="002060"/>
                </a:solidFill>
                <a:latin typeface="Candara" pitchFamily="34" charset="0"/>
              </a:rPr>
              <a:t>Standing</a:t>
            </a:r>
            <a:r>
              <a:rPr lang="lt-LT" b="1" i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b="1" i="1" dirty="0" err="1" smtClean="0">
                <a:solidFill>
                  <a:srgbClr val="002060"/>
                </a:solidFill>
                <a:latin typeface="Candara" pitchFamily="34" charset="0"/>
              </a:rPr>
              <a:t>Committee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ir pan.</a:t>
            </a:r>
          </a:p>
          <a:p>
            <a:pPr marL="457200" indent="-457200">
              <a:buAutoNum type="arabicPeriod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Nustatyta, kad nacionaliniame komitete turi būti mažiausiai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10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narių.</a:t>
            </a:r>
          </a:p>
          <a:p>
            <a:pPr marL="457200" indent="-457200">
              <a:buAutoNum type="arabicPeriod"/>
            </a:pPr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0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2014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Vaiva\Desktop\ICOM LT\TARPTAUTINE MUZIEJU DIENA\2014\TARPTAUTINE MUZIEJU DIE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663610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1428736"/>
            <a:ext cx="4214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Išverstas į lietuvių kalbą plakatas ir informacinis skydelis (išplatintas Lietuvos muziejams).</a:t>
            </a:r>
          </a:p>
          <a:p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Lietuvos muziejams buvo išsiųstas kvietimas teikti informaciją apie Tarptautinės muziejų dienos renginius.</a:t>
            </a:r>
          </a:p>
          <a:p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Informaciją pateikė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13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Lietuvos muziejų.</a:t>
            </a: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(detalius duomenis, apie specialių renginių dalyvius)</a:t>
            </a:r>
          </a:p>
          <a:p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Renginiuose dalyvavo: 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7998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lankytojų.</a:t>
            </a:r>
          </a:p>
          <a:p>
            <a:endParaRPr lang="lt-LT" dirty="0" smtClean="0"/>
          </a:p>
          <a:p>
            <a:endParaRPr lang="en-US" dirty="0"/>
          </a:p>
        </p:txBody>
      </p:sp>
      <p:pic>
        <p:nvPicPr>
          <p:cNvPr id="6" name="Picture 5" descr="ICOM LIETUVA LOGO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2643206" cy="1648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785926"/>
            <a:ext cx="84296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</a:t>
            </a:r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2016- 2022 </a:t>
            </a: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strateginis veiklos planas</a:t>
            </a:r>
          </a:p>
          <a:p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r>
              <a:rPr lang="lt-LT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NEPRIKLAUSOMYBĖ</a:t>
            </a:r>
          </a:p>
          <a:p>
            <a:pPr algn="ctr"/>
            <a:endParaRPr lang="lt-LT" sz="2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lt-LT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INTEGRACIJA</a:t>
            </a:r>
          </a:p>
          <a:p>
            <a:pPr algn="ctr"/>
            <a:endParaRPr lang="lt-LT" sz="2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lt-LT" sz="2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PROFESIONALUMAS</a:t>
            </a:r>
          </a:p>
          <a:p>
            <a:pPr algn="ctr"/>
            <a:endParaRPr lang="lt-LT" sz="2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Prieiga per internetą: 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  <a:hlinkClick r:id="rId4"/>
              </a:rPr>
              <a:t>http://icom.museum/fileadmin/user_upload/pdf/Strategic_Plan/ICOM_STRATEGIC_PLAN_2016-2022_ENG.pdf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2643206" cy="157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785926"/>
            <a:ext cx="83582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logotipas</a:t>
            </a: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Prieiga per internetą: 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  <a:hlinkClick r:id="rId4"/>
              </a:rPr>
              <a:t>https://www.youtube.com/watch?v=rdTpPREtics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</a:p>
          <a:p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9" name="Picture 8" descr="log histo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214553"/>
            <a:ext cx="3874182" cy="2901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400700"/>
          </a:xfrm>
        </p:spPr>
        <p:txBody>
          <a:bodyPr>
            <a:normAutofit/>
          </a:bodyPr>
          <a:lstStyle/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2643206" cy="157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1500174"/>
            <a:ext cx="88583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Prezidentas ir Vykdomoji taryba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12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Candara" pitchFamily="34" charset="0"/>
              </a:rPr>
              <a:t>Tarptautin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ės muziejų tarybos (ICOM) Prezidentė – </a:t>
            </a:r>
            <a:r>
              <a:rPr lang="lt-LT" b="1" dirty="0" err="1" smtClean="0">
                <a:solidFill>
                  <a:srgbClr val="002060"/>
                </a:solidFill>
                <a:latin typeface="Candara" pitchFamily="34" charset="0"/>
              </a:rPr>
              <a:t>Suay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b="1" dirty="0" err="1" smtClean="0">
                <a:solidFill>
                  <a:srgbClr val="002060"/>
                </a:solidFill>
                <a:latin typeface="Candara" pitchFamily="34" charset="0"/>
              </a:rPr>
              <a:t>Aksoy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(Turkija);</a:t>
            </a:r>
          </a:p>
          <a:p>
            <a:endParaRPr lang="lt-LT" sz="10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vice prezidentai: </a:t>
            </a:r>
          </a:p>
          <a:p>
            <a:r>
              <a:rPr lang="lt-LT" b="1" dirty="0" err="1" smtClean="0">
                <a:solidFill>
                  <a:srgbClr val="002060"/>
                </a:solidFill>
                <a:latin typeface="Candara" pitchFamily="34" charset="0"/>
              </a:rPr>
              <a:t>Laishun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b="1" dirty="0" err="1" smtClean="0">
                <a:solidFill>
                  <a:srgbClr val="002060"/>
                </a:solidFill>
                <a:latin typeface="Candara" pitchFamily="34" charset="0"/>
              </a:rPr>
              <a:t>An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(Kinija) </a:t>
            </a:r>
          </a:p>
          <a:p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Alberto </a:t>
            </a:r>
            <a:r>
              <a:rPr lang="lt-LT" b="1" dirty="0" err="1" smtClean="0">
                <a:solidFill>
                  <a:srgbClr val="002060"/>
                </a:solidFill>
                <a:latin typeface="Candara" pitchFamily="34" charset="0"/>
              </a:rPr>
              <a:t>Garlandini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(Italija)</a:t>
            </a:r>
          </a:p>
          <a:p>
            <a:endParaRPr lang="lt-LT" sz="10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iždininkas – </a:t>
            </a:r>
            <a:r>
              <a:rPr lang="lt-LT" b="1" dirty="0" err="1" smtClean="0">
                <a:solidFill>
                  <a:srgbClr val="002060"/>
                </a:solidFill>
                <a:latin typeface="Candara" pitchFamily="34" charset="0"/>
              </a:rPr>
              <a:t>Peter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b="1" dirty="0" err="1" smtClean="0">
                <a:solidFill>
                  <a:srgbClr val="002060"/>
                </a:solidFill>
                <a:latin typeface="Candara" pitchFamily="34" charset="0"/>
              </a:rPr>
              <a:t>Keller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(Austrija);</a:t>
            </a:r>
          </a:p>
          <a:p>
            <a:endParaRPr lang="lt-LT" sz="14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Vykdomoji taryba:</a:t>
            </a:r>
          </a:p>
          <a:p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Hilda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Abreu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de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Utermohlen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(Dominikos Respublika)</a:t>
            </a:r>
          </a:p>
          <a:p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Inkyung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Chang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(Pietų Korėja)</a:t>
            </a:r>
          </a:p>
          <a:p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Vinod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Daniel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(Australija)</a:t>
            </a:r>
          </a:p>
          <a:p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Carlos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Roberto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Ferreira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Brandao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(Brazilija)</a:t>
            </a:r>
          </a:p>
          <a:p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Carina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Jaatinen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(Suomija)</a:t>
            </a:r>
          </a:p>
          <a:p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Leontine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Meijer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– Van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Mench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(Vokietija)</a:t>
            </a:r>
          </a:p>
          <a:p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Maria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de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Lourdes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Monges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Santos (Meksika)</a:t>
            </a:r>
          </a:p>
          <a:p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Emma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Nardi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(Italija)</a:t>
            </a:r>
          </a:p>
          <a:p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Terry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Simioti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Nyambe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(Zambija)</a:t>
            </a:r>
          </a:p>
          <a:p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Diana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Pardue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(JAV)</a:t>
            </a:r>
          </a:p>
          <a:p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Carol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400" dirty="0" err="1" smtClean="0">
                <a:solidFill>
                  <a:srgbClr val="002060"/>
                </a:solidFill>
                <a:latin typeface="Candara" pitchFamily="34" charset="0"/>
              </a:rPr>
              <a:t>Scott</a:t>
            </a:r>
            <a:r>
              <a:rPr lang="lt-LT" sz="1400" dirty="0" smtClean="0">
                <a:solidFill>
                  <a:srgbClr val="002060"/>
                </a:solidFill>
                <a:latin typeface="Candara" pitchFamily="34" charset="0"/>
              </a:rPr>
              <a:t> (Didžioji Britanija)</a:t>
            </a:r>
            <a:endParaRPr lang="lt-LT" sz="1600" b="1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" name="Picture 7" descr="suay akso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071810"/>
            <a:ext cx="2262820" cy="342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aishun_An_2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400" y="4263198"/>
            <a:ext cx="1571636" cy="193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sm_alberto_2700f57e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571744"/>
            <a:ext cx="2379031" cy="201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eter_Kell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3027051"/>
            <a:ext cx="1952632" cy="261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2643206" cy="15716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844" y="1571612"/>
            <a:ext cx="88583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Generalinės konferencijos rezoliucijos:</a:t>
            </a:r>
          </a:p>
          <a:p>
            <a:endParaRPr lang="lt-LT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r>
              <a:rPr lang="lt-LT" sz="2000" b="1" i="1" dirty="0" smtClean="0">
                <a:solidFill>
                  <a:srgbClr val="002060"/>
                </a:solidFill>
                <a:latin typeface="Candara" pitchFamily="34" charset="0"/>
              </a:rPr>
              <a:t>Muziejų atsakomybė už kraštovaizdį;</a:t>
            </a:r>
          </a:p>
          <a:p>
            <a:pPr marL="457200" indent="-457200"/>
            <a:r>
              <a:rPr lang="lt-LT" i="1" dirty="0" smtClean="0">
                <a:solidFill>
                  <a:srgbClr val="002060"/>
                </a:solidFill>
                <a:latin typeface="Candara" pitchFamily="34" charset="0"/>
              </a:rPr>
              <a:t>Rekomenduojama: praplėsti muziejaus apibrėžtį ne tik siejant muziejaus veiklą su pastatais ar kita infrastruktūra, bet ir aplink muziejų esančiu kultūrinių kraštovaizdžiu  glaudžiai bendradarbiaujant su vietos bendruomene. </a:t>
            </a:r>
          </a:p>
          <a:p>
            <a:pPr marL="457200" indent="-457200"/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2.  </a:t>
            </a:r>
            <a:r>
              <a:rPr lang="lt-LT" sz="2000" b="1" i="1" dirty="0" err="1" smtClean="0">
                <a:solidFill>
                  <a:srgbClr val="002060"/>
                </a:solidFill>
                <a:latin typeface="Candara" pitchFamily="34" charset="0"/>
              </a:rPr>
              <a:t>Įtrauktis</a:t>
            </a:r>
            <a:r>
              <a:rPr lang="lt-LT" sz="2000" b="1" i="1" dirty="0" smtClean="0">
                <a:solidFill>
                  <a:srgbClr val="002060"/>
                </a:solidFill>
                <a:latin typeface="Candara" pitchFamily="34" charset="0"/>
              </a:rPr>
              <a:t>, </a:t>
            </a:r>
            <a:r>
              <a:rPr lang="lt-LT" sz="2000" b="1" i="1" dirty="0" err="1" smtClean="0">
                <a:solidFill>
                  <a:srgbClr val="002060"/>
                </a:solidFill>
                <a:latin typeface="Candara" pitchFamily="34" charset="0"/>
              </a:rPr>
              <a:t>tarpsektoriškumas</a:t>
            </a:r>
            <a:r>
              <a:rPr lang="lt-LT" sz="2000" b="1" i="1" dirty="0" smtClean="0">
                <a:solidFill>
                  <a:srgbClr val="002060"/>
                </a:solidFill>
                <a:latin typeface="Candara" pitchFamily="34" charset="0"/>
              </a:rPr>
              <a:t> ir lyčių lygybė muziejuose;</a:t>
            </a:r>
          </a:p>
          <a:p>
            <a:pPr marL="457200" indent="-457200"/>
            <a:r>
              <a:rPr lang="lt-LT" i="1" dirty="0" smtClean="0">
                <a:solidFill>
                  <a:srgbClr val="002060"/>
                </a:solidFill>
                <a:latin typeface="Candara" pitchFamily="34" charset="0"/>
              </a:rPr>
              <a:t>Rekomenduojama:</a:t>
            </a:r>
            <a:r>
              <a:rPr lang="en-US" i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i="1" dirty="0" smtClean="0">
                <a:solidFill>
                  <a:srgbClr val="002060"/>
                </a:solidFill>
                <a:latin typeface="Candara" pitchFamily="34" charset="0"/>
              </a:rPr>
              <a:t> parengti ir išplėtoti sistemingą gairių ir strategijų, susijusių su kultūrinės, lingvistinės ir geografinės atskirties mažinimu, lyčių lygybės skatinimu bei vietos bendruomenių </a:t>
            </a:r>
            <a:r>
              <a:rPr lang="lt-LT" i="1" dirty="0" err="1" smtClean="0">
                <a:solidFill>
                  <a:srgbClr val="002060"/>
                </a:solidFill>
                <a:latin typeface="Candara" pitchFamily="34" charset="0"/>
              </a:rPr>
              <a:t>įtrauktimi</a:t>
            </a:r>
            <a:r>
              <a:rPr lang="lt-LT" i="1" dirty="0" smtClean="0">
                <a:solidFill>
                  <a:srgbClr val="002060"/>
                </a:solidFill>
                <a:latin typeface="Candara" pitchFamily="34" charset="0"/>
              </a:rPr>
              <a:t>.</a:t>
            </a:r>
          </a:p>
          <a:p>
            <a:pPr marL="457200" indent="-457200"/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3. </a:t>
            </a:r>
            <a:r>
              <a:rPr lang="lt-LT" sz="2000" b="1" i="1" dirty="0" smtClean="0">
                <a:solidFill>
                  <a:srgbClr val="002060"/>
                </a:solidFill>
                <a:latin typeface="Candara" pitchFamily="34" charset="0"/>
              </a:rPr>
              <a:t>Kultūros paveldo apsaugos stiprinimas per ir po ginkluotų konfliktų, teroro aktų, revoliucijų bei pilietinių konfliktų</a:t>
            </a:r>
          </a:p>
          <a:p>
            <a:pPr marL="457200" indent="-457200"/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/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4. </a:t>
            </a:r>
            <a:r>
              <a:rPr lang="lt-LT" sz="2000" b="1" i="1" dirty="0" smtClean="0">
                <a:solidFill>
                  <a:srgbClr val="002060"/>
                </a:solidFill>
                <a:latin typeface="Candara" pitchFamily="34" charset="0"/>
              </a:rPr>
              <a:t>Kultūros objektų sklaida ir apsauga tarptautinių skolinimų metu</a:t>
            </a:r>
          </a:p>
          <a:p>
            <a:pPr marL="457200" indent="-457200"/>
            <a:r>
              <a:rPr lang="lt-LT" i="1" dirty="0" smtClean="0">
                <a:solidFill>
                  <a:srgbClr val="002060"/>
                </a:solidFill>
                <a:latin typeface="Candara" pitchFamily="34" charset="0"/>
              </a:rPr>
              <a:t>Rekomenduojama: parengti politinę poziciją siekiant paskatinti kultūros objektų,</a:t>
            </a:r>
          </a:p>
          <a:p>
            <a:pPr marL="457200" indent="-457200"/>
            <a:r>
              <a:rPr lang="lt-LT" i="1" dirty="0" smtClean="0">
                <a:solidFill>
                  <a:srgbClr val="002060"/>
                </a:solidFill>
                <a:latin typeface="Candara" pitchFamily="34" charset="0"/>
              </a:rPr>
              <a:t>kurie yra skolinami kitoms šalims kultūros, edukacijos ar mokslinių tyrimų tikslu, </a:t>
            </a:r>
          </a:p>
          <a:p>
            <a:pPr marL="457200" indent="-457200"/>
            <a:r>
              <a:rPr lang="lt-LT" i="1" dirty="0" smtClean="0">
                <a:solidFill>
                  <a:srgbClr val="002060"/>
                </a:solidFill>
                <a:latin typeface="Candara" pitchFamily="34" charset="0"/>
              </a:rPr>
              <a:t>Imunitetą nuo arešto ar konfiskavimo.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2643206" cy="1571636"/>
          </a:xfrm>
          <a:prstGeom prst="rect">
            <a:avLst/>
          </a:prstGeom>
        </p:spPr>
      </p:pic>
      <p:pic>
        <p:nvPicPr>
          <p:cNvPr id="6" name="Picture 5" descr="MI269-270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1" y="1928802"/>
            <a:ext cx="2416353" cy="340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131840" y="1983261"/>
            <a:ext cx="56544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Prenumeratos kaina: </a:t>
            </a:r>
            <a:r>
              <a:rPr lang="lt-LT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396 </a:t>
            </a:r>
            <a:r>
              <a:rPr lang="lt-LT" sz="1600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Eur</a:t>
            </a:r>
            <a:r>
              <a:rPr lang="lt-LT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 (metams)</a:t>
            </a:r>
          </a:p>
          <a:p>
            <a:r>
              <a:rPr lang="lt-LT" sz="1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Prenumeratos rūšis: </a:t>
            </a:r>
            <a:r>
              <a:rPr lang="lt-LT" sz="1600" i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on-line</a:t>
            </a:r>
            <a:r>
              <a:rPr lang="lt-LT" sz="1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 prenumerata;</a:t>
            </a:r>
          </a:p>
          <a:p>
            <a:endParaRPr lang="lt-LT" sz="1600" b="1" dirty="0" smtClean="0">
              <a:latin typeface="Candara" panose="020E0502030303020204" pitchFamily="34" charset="0"/>
            </a:endParaRPr>
          </a:p>
          <a:p>
            <a:r>
              <a:rPr lang="en-US" sz="16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On</a:t>
            </a:r>
            <a:r>
              <a:rPr lang="lt-LT" sz="16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-</a:t>
            </a:r>
            <a:r>
              <a:rPr lang="en-US" sz="16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line </a:t>
            </a:r>
            <a:r>
              <a:rPr lang="lt-LT" sz="16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prieigos privalumai:</a:t>
            </a:r>
            <a:r>
              <a:rPr lang="en-US" sz="1600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endParaRPr lang="en-US" sz="1600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lt-LT" sz="1600" dirty="0" smtClean="0">
                <a:latin typeface="Candara" panose="020E0502030303020204" pitchFamily="34" charset="0"/>
              </a:rPr>
              <a:t>Prieiga per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i="1" dirty="0">
                <a:latin typeface="Candara" panose="020E0502030303020204" pitchFamily="34" charset="0"/>
              </a:rPr>
              <a:t>Wiley Online Library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lt-LT" sz="1600" dirty="0" smtClean="0">
                <a:latin typeface="Candara" panose="020E0502030303020204" pitchFamily="34" charset="0"/>
              </a:rPr>
              <a:t>prie viso 2016 m. turinio, įskaitant  </a:t>
            </a:r>
            <a:r>
              <a:rPr lang="lt-LT" sz="1600" i="1" dirty="0" err="1" smtClean="0">
                <a:latin typeface="Candara" panose="020E0502030303020204" pitchFamily="34" charset="0"/>
              </a:rPr>
              <a:t>Anktyvają</a:t>
            </a:r>
            <a:r>
              <a:rPr lang="lt-LT" sz="1600" i="1" dirty="0" smtClean="0">
                <a:latin typeface="Candara" panose="020E0502030303020204" pitchFamily="34" charset="0"/>
              </a:rPr>
              <a:t> peržiūrą</a:t>
            </a:r>
            <a:r>
              <a:rPr lang="lt-LT" sz="1600" dirty="0" smtClean="0">
                <a:latin typeface="Candara" panose="020E0502030303020204" pitchFamily="34" charset="0"/>
              </a:rPr>
              <a:t>  ir </a:t>
            </a:r>
            <a:r>
              <a:rPr lang="en-US" sz="1600" dirty="0" smtClean="0">
                <a:latin typeface="Candara" panose="020E0502030303020204" pitchFamily="34" charset="0"/>
              </a:rPr>
              <a:t>On</a:t>
            </a:r>
            <a:r>
              <a:rPr lang="lt-LT" sz="1600" dirty="0" smtClean="0">
                <a:latin typeface="Candara" panose="020E0502030303020204" pitchFamily="34" charset="0"/>
              </a:rPr>
              <a:t>-</a:t>
            </a:r>
            <a:r>
              <a:rPr lang="en-US" sz="1600" dirty="0" smtClean="0">
                <a:latin typeface="Candara" panose="020E0502030303020204" pitchFamily="34" charset="0"/>
              </a:rPr>
              <a:t>line </a:t>
            </a:r>
            <a:r>
              <a:rPr lang="lt-LT" sz="1600" dirty="0" smtClean="0">
                <a:latin typeface="Candara" panose="020E0502030303020204" pitchFamily="34" charset="0"/>
              </a:rPr>
              <a:t>priimtomis publikacijomis (skelbiamos anksčiau nei spausdinant leidinį);</a:t>
            </a:r>
          </a:p>
          <a:p>
            <a:pPr marL="342900" indent="-342900">
              <a:buAutoNum type="arabicPeriod"/>
            </a:pPr>
            <a:r>
              <a:rPr lang="lt-LT" sz="1600" dirty="0" smtClean="0">
                <a:latin typeface="Candara" panose="020E0502030303020204" pitchFamily="34" charset="0"/>
              </a:rPr>
              <a:t>Prieiga prie publikacijų archyvo (5 metai) prenumeratos metais (pvz. jeigu prenumerata 2016 m., tuomet prieiga prie publikacijų nuo 2012 iki 2016 m. imtinai).</a:t>
            </a:r>
          </a:p>
          <a:p>
            <a:pPr marL="342900" indent="-342900">
              <a:buAutoNum type="arabicPeriod"/>
            </a:pPr>
            <a:r>
              <a:rPr lang="lt-LT" sz="1600" dirty="0" smtClean="0">
                <a:latin typeface="Candara" panose="020E0502030303020204" pitchFamily="34" charset="0"/>
              </a:rPr>
              <a:t>Nelimituota lygiagreti prieiga.</a:t>
            </a:r>
          </a:p>
          <a:p>
            <a:endParaRPr lang="en-US" sz="1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2643206" cy="15001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282" y="1785926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b="1" dirty="0" smtClean="0">
                <a:solidFill>
                  <a:srgbClr val="002060"/>
                </a:solidFill>
              </a:rPr>
              <a:t>Paroda, skirta Tarptautinės muziejų tarybos (ICOM) </a:t>
            </a:r>
            <a:r>
              <a:rPr lang="en-US" sz="2000" b="1" dirty="0" smtClean="0">
                <a:solidFill>
                  <a:srgbClr val="002060"/>
                </a:solidFill>
              </a:rPr>
              <a:t>70-</a:t>
            </a:r>
            <a:r>
              <a:rPr lang="lt-LT" sz="2000" b="1" dirty="0" err="1" smtClean="0">
                <a:solidFill>
                  <a:srgbClr val="002060"/>
                </a:solidFill>
              </a:rPr>
              <a:t>mečiui</a:t>
            </a:r>
            <a:endParaRPr lang="lt-LT" sz="2000" b="1" dirty="0" smtClean="0">
              <a:solidFill>
                <a:srgbClr val="002060"/>
              </a:solidFill>
            </a:endParaRPr>
          </a:p>
          <a:p>
            <a:endParaRPr lang="lt-LT" sz="2000" b="1" dirty="0" smtClean="0"/>
          </a:p>
          <a:p>
            <a:endParaRPr lang="en-US" sz="2000" b="1" dirty="0"/>
          </a:p>
        </p:txBody>
      </p:sp>
      <p:pic>
        <p:nvPicPr>
          <p:cNvPr id="6" name="Picture 5" descr="IMG_0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303851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09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036068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0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2428868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G_09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911073"/>
            <a:ext cx="4857784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00700"/>
          </a:xfrm>
        </p:spPr>
        <p:txBody>
          <a:bodyPr>
            <a:normAutofit/>
          </a:bodyPr>
          <a:lstStyle/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5" name="Picture 4" descr="icom mila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2643206" cy="1500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714488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Muziejų paroda/EXPO forumas</a:t>
            </a:r>
            <a:endParaRPr lang="en-US" sz="20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7" name="Picture 6" descr="IMG_0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285991"/>
            <a:ext cx="3357586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04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1214421"/>
            <a:ext cx="3714776" cy="495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4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500305"/>
            <a:ext cx="5286380" cy="396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04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1643050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00700"/>
          </a:xfrm>
        </p:spPr>
        <p:txBody>
          <a:bodyPr>
            <a:normAutofit/>
          </a:bodyPr>
          <a:lstStyle/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 Generalinė konferencija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2019 m. </a:t>
            </a: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rugsėjo </a:t>
            </a:r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1-7 d.</a:t>
            </a:r>
            <a:endParaRPr lang="en-US" sz="20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7" name="Picture 6" descr="icom_Kyoto2019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286124"/>
            <a:ext cx="2619386" cy="1309693"/>
          </a:xfrm>
          <a:prstGeom prst="rect">
            <a:avLst/>
          </a:prstGeom>
        </p:spPr>
      </p:pic>
      <p:pic>
        <p:nvPicPr>
          <p:cNvPr id="8" name="Picture 7" descr="KY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88" y="2857496"/>
            <a:ext cx="444999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2016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007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Stipendijos Nacionalinių komitetų valdybos nariams dalyvauti metiniame ICOM susitikime Paryžiuje (2017 m. birželio 7-9 d.)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Informacija: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Candara" pitchFamily="34" charset="0"/>
              </a:rPr>
              <a:t>://icom.formstack.com/forms/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2017_travel_grants_application_icom_annual_meetings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Paraiškų pateikimo terminas: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2016 m. gruodžio 14 d.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Rezultatų paskelbimas: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2017 m. kovo 14 d.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2. Stipendijos jauniems ICOM nariams (&lt; 35 m) dalyvauti metiniuose ICOM tarptautinių komitetų susitikimuose 2017 m. 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Informacija: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ndara" pitchFamily="34" charset="0"/>
              </a:rPr>
              <a:t>https://icom.formstack.com/forms/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2017_travel_grants_application_young_icom_members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Paraiškų pateikimo terminas: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2016 m. gruodžio 14 d.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Rezultatų paskelbimas: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2017 m. kovo 14 d.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lt-LT" dirty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3. Stipendijos ICOM nuolatinių (angl. </a:t>
            </a:r>
            <a:r>
              <a:rPr lang="lt-LT" i="1" dirty="0" err="1" smtClean="0">
                <a:solidFill>
                  <a:srgbClr val="002060"/>
                </a:solidFill>
                <a:latin typeface="Candara" pitchFamily="34" charset="0"/>
              </a:rPr>
              <a:t>standing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) komitetų nariams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Candara" pitchFamily="34" charset="0"/>
              </a:rPr>
              <a:t>https://icom.formstack.com/forms/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Informacija: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2017_travel_grants_application_icom_standing_committees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Paraiškų teikimo terminas: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2017 m. sausio 25 d.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Rezultatų paskelbimas: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2017 m. kovo 17 d.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514350" indent="-514350"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514350" indent="-514350"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514350" indent="-514350">
              <a:buAutoNum type="arabicPeriod"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7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00700"/>
          </a:xfrm>
        </p:spPr>
        <p:txBody>
          <a:bodyPr>
            <a:normAutofit/>
          </a:bodyPr>
          <a:lstStyle/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07312"/>
            <a:ext cx="3105150" cy="4657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177281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002060"/>
                </a:solidFill>
                <a:latin typeface="Candara" panose="020E0502030303020204" pitchFamily="34" charset="0"/>
              </a:rPr>
              <a:t>2017 m. gegužės 18 d. – Tarptautinė muziejų diena</a:t>
            </a:r>
          </a:p>
          <a:p>
            <a:endParaRPr lang="lt-LT" dirty="0"/>
          </a:p>
          <a:p>
            <a:r>
              <a:rPr lang="lt-LT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Tema:</a:t>
            </a:r>
            <a:r>
              <a:rPr lang="lt-LT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lt-LT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„Muziejai ir ginčytinos istorijos: Pasakojant neapsakoma muziejuose“ </a:t>
            </a:r>
            <a:r>
              <a:rPr lang="lt-LT" sz="1400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(darbinis variantas)</a:t>
            </a:r>
            <a:endParaRPr lang="lt-LT" sz="1400" i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2014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2050" name="Picture 2" descr="C:\Users\Vaiva\Desktop\ICOM LT\MUZIEJU NAKTIS\2014\MUZIEJU NAKTIS BANERIUK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5115340" cy="19934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571876"/>
            <a:ext cx="74640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Išsiųstas kvietimas Lietuvos muziejams teikti informaciją apie planuojamus renginius.</a:t>
            </a:r>
          </a:p>
          <a:p>
            <a:pPr algn="ctr"/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Renginio logotipas buvo parengtas su kolegų muziejininkų pagalba, atsižvelgiant į Prancūzijos kultūros ir komunikacijos ministerijos paskelbtą bendrą logotipą.</a:t>
            </a:r>
          </a:p>
          <a:p>
            <a:pPr algn="ctr"/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Europos muziejų nakties renginius Lietuvoje organizavo: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55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muziejai.</a:t>
            </a:r>
          </a:p>
          <a:p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Renginiuose dalyvavo: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46 336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lankytojai.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6" name="Picture 5" descr="ICOM LIETUVA LOGO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7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00700"/>
          </a:xfrm>
        </p:spPr>
        <p:txBody>
          <a:bodyPr>
            <a:normAutofit/>
          </a:bodyPr>
          <a:lstStyle/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lt-LT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  <p:pic>
        <p:nvPicPr>
          <p:cNvPr id="5" name="Picture 4" descr="we are museu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8143900" cy="3666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57214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2017 m. 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birželio 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12-14 d., </a:t>
            </a: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Latvijos nacionalinis dailės muziejus, Ryga, Latvija</a:t>
            </a:r>
            <a:endParaRPr lang="en-US" b="1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lt-LT" sz="3100" b="1" dirty="0" smtClean="0">
                <a:solidFill>
                  <a:srgbClr val="002060"/>
                </a:solidFill>
                <a:latin typeface="Arial Narrow" pitchFamily="34" charset="0"/>
              </a:rPr>
              <a:t>FINANSINĖ  </a:t>
            </a:r>
            <a:r>
              <a:rPr lang="lt-LT" sz="3100" b="1" dirty="0" smtClean="0">
                <a:solidFill>
                  <a:srgbClr val="002060"/>
                </a:solidFill>
                <a:latin typeface="Arial Narrow" pitchFamily="34" charset="0"/>
              </a:rPr>
              <a:t>ATASKAITA</a:t>
            </a:r>
            <a:br>
              <a:rPr lang="lt-LT" sz="31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lt-LT" sz="27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2015–2016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007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dirty="0" smtClean="0">
                <a:latin typeface="Times New Roman"/>
                <a:ea typeface="Calibri"/>
                <a:cs typeface="Times New Roman"/>
              </a:rPr>
              <a:t>Likutis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2014 m. gruodžio 31 d. 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- 24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855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Lt.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dirty="0" smtClean="0">
                <a:latin typeface="Times New Roman"/>
                <a:ea typeface="Calibri"/>
                <a:cs typeface="Times New Roman"/>
              </a:rPr>
              <a:t>Likutis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litais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2015 m. sausio 1 d.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 konvertuojamas į eurus, persikelia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7198,55 </a:t>
            </a:r>
            <a:r>
              <a:rPr lang="lt-LT" sz="2400" dirty="0" err="1" smtClean="0">
                <a:latin typeface="Times New Roman"/>
                <a:ea typeface="Calibri"/>
                <a:cs typeface="Times New Roman"/>
              </a:rPr>
              <a:t>Eur</a:t>
            </a:r>
            <a:endParaRPr lang="lt-LT" sz="1800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dirty="0">
                <a:latin typeface="Times New Roman"/>
                <a:ea typeface="Calibri"/>
                <a:cs typeface="Times New Roman"/>
              </a:rPr>
              <a:t>Išlaidos nuo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2015 m. sausio 1 d. iki 2015 m. gruodžio 31 d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.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- 6885,73 </a:t>
            </a:r>
            <a:r>
              <a:rPr lang="lt-LT" sz="2400" b="1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(didžiausios ICOM CONSEIL INTERNATIONAL DES 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MUSEES -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6675 </a:t>
            </a:r>
            <a:r>
              <a:rPr lang="lt-LT" sz="2400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kitos smulkios, pvz.: Valstybės įmonė Registrų centras 33,81 </a:t>
            </a:r>
            <a:r>
              <a:rPr lang="lt-LT" sz="2400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pavedimų išlaidos ir pan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.);</a:t>
            </a:r>
            <a:endParaRPr lang="lt-LT" sz="1800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dirty="0">
                <a:latin typeface="Times New Roman"/>
                <a:ea typeface="Calibri"/>
                <a:cs typeface="Times New Roman"/>
              </a:rPr>
              <a:t>Įplaukos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nuo 2015 m. sausio 1 d. iki 2015 m. gruodžio 31 d. 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15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605,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14 </a:t>
            </a:r>
            <a:r>
              <a:rPr lang="lt-LT" sz="2400" b="1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(perkeltas likutis iš 2014 m. – 7198,55, pajamos iš mokesčių ir 196,63 EUR gauta iš AB LITIMPEKS / Kreditoriams pagal sąrašą 2015–04–16)</a:t>
            </a:r>
            <a:endParaRPr lang="lt-LT" sz="1800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b="1" dirty="0">
                <a:latin typeface="Times New Roman"/>
                <a:ea typeface="Calibri"/>
                <a:cs typeface="Times New Roman"/>
              </a:rPr>
              <a:t>Galutinis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likutis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2015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m. gruodžio 31 d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. 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8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719,41 </a:t>
            </a:r>
            <a:r>
              <a:rPr lang="lt-LT" sz="2400" b="1" dirty="0" err="1" smtClean="0">
                <a:latin typeface="Times New Roman"/>
                <a:ea typeface="Calibri"/>
                <a:cs typeface="Times New Roman"/>
              </a:rPr>
              <a:t>Eur</a:t>
            </a:r>
            <a:endParaRPr lang="lt-LT" sz="18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lt-LT" sz="1800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dirty="0">
                <a:latin typeface="Times New Roman"/>
                <a:ea typeface="Calibri"/>
                <a:cs typeface="Times New Roman"/>
              </a:rPr>
              <a:t>Likutis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2016 m. sausio 1 d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.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- 8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719,41 </a:t>
            </a:r>
            <a:r>
              <a:rPr lang="lt-LT" sz="2400" b="1" dirty="0" err="1" smtClean="0">
                <a:latin typeface="Times New Roman"/>
                <a:ea typeface="Calibri"/>
                <a:cs typeface="Times New Roman"/>
              </a:rPr>
              <a:t>Eur</a:t>
            </a:r>
            <a:endParaRPr lang="lt-LT" sz="1800" b="1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dirty="0">
                <a:latin typeface="Times New Roman"/>
                <a:ea typeface="Calibri"/>
                <a:cs typeface="Times New Roman"/>
              </a:rPr>
              <a:t>Įplaukos nuo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2016 m. sausio 1 d. iki 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2016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m. gruodžio 2 d.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993 </a:t>
            </a:r>
            <a:r>
              <a:rPr lang="lt-LT" sz="2400" b="1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(visos įplaukos iš mokesčių).</a:t>
            </a:r>
            <a:endParaRPr lang="lt-LT" sz="1800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dirty="0">
                <a:latin typeface="Times New Roman"/>
                <a:ea typeface="Calibri"/>
                <a:cs typeface="Times New Roman"/>
              </a:rPr>
              <a:t>Išlaidos nuo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2016 m. sausio 1 d. iki 2016 m. gruodžio 2 d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–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7 662,29 </a:t>
            </a:r>
            <a:r>
              <a:rPr lang="lt-LT" sz="2400" b="1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(didžiausios ICOM CONSEIL INTERNATIONAL DES MUSEES 1 pavedimas –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6 945 </a:t>
            </a:r>
            <a:r>
              <a:rPr lang="lt-LT" sz="2400" b="1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2 pavedimas 350 </a:t>
            </a:r>
            <a:r>
              <a:rPr lang="lt-LT" sz="2400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viso 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7 295 </a:t>
            </a:r>
            <a:r>
              <a:rPr lang="lt-LT" sz="2400" dirty="0" err="1" smtClean="0">
                <a:latin typeface="Times New Roman"/>
                <a:ea typeface="Calibri"/>
                <a:cs typeface="Times New Roman"/>
              </a:rPr>
              <a:t>Eur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kitos smulkios, pvz.: advokato M. </a:t>
            </a:r>
            <a:r>
              <a:rPr lang="lt-LT" sz="2400" dirty="0" err="1">
                <a:latin typeface="Times New Roman"/>
                <a:ea typeface="Calibri"/>
                <a:cs typeface="Times New Roman"/>
              </a:rPr>
              <a:t>Liugo</a:t>
            </a:r>
            <a:r>
              <a:rPr lang="lt-LT" sz="2400" dirty="0">
                <a:latin typeface="Times New Roman"/>
                <a:ea typeface="Calibri"/>
                <a:cs typeface="Times New Roman"/>
              </a:rPr>
              <a:t> kontora 130 EUR, pavedimų išlaidos ir pan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.);</a:t>
            </a:r>
            <a:endParaRPr lang="lt-LT" sz="1800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2400" b="1" dirty="0">
                <a:latin typeface="Times New Roman"/>
                <a:ea typeface="Calibri"/>
                <a:cs typeface="Times New Roman"/>
              </a:rPr>
              <a:t>Galutinis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likutis:</a:t>
            </a:r>
            <a:r>
              <a:rPr lang="lt-LT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2016 m. gruodžio 2 d. 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lt-LT" sz="2400" b="1" dirty="0" smtClean="0">
                <a:latin typeface="Times New Roman"/>
                <a:ea typeface="Calibri"/>
                <a:cs typeface="Times New Roman"/>
              </a:rPr>
              <a:t>3 </a:t>
            </a:r>
            <a:r>
              <a:rPr lang="lt-LT" sz="2400" b="1" dirty="0">
                <a:latin typeface="Times New Roman"/>
                <a:ea typeface="Calibri"/>
                <a:cs typeface="Times New Roman"/>
              </a:rPr>
              <a:t>050,12 </a:t>
            </a:r>
            <a:r>
              <a:rPr lang="lt-LT" sz="2400" b="1" dirty="0" err="1" smtClean="0">
                <a:latin typeface="Times New Roman"/>
                <a:ea typeface="Calibri"/>
                <a:cs typeface="Times New Roman"/>
              </a:rPr>
              <a:t>Eur</a:t>
            </a:r>
            <a:endParaRPr lang="lt-LT" sz="1800" b="1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latin typeface="Times New Roman"/>
                <a:ea typeface="Times New Roman"/>
                <a:cs typeface="Times New Roman"/>
              </a:rPr>
              <a:t>Indėlio sąskaita - 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2015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m. sausio 1 d.</a:t>
            </a:r>
            <a:r>
              <a:rPr lang="lt-LT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lt-LT" sz="2400" b="1" dirty="0" smtClean="0">
                <a:latin typeface="Times New Roman"/>
                <a:ea typeface="Times New Roman"/>
                <a:cs typeface="Times New Roman"/>
              </a:rPr>
              <a:t> - 2 314,34 </a:t>
            </a:r>
            <a:r>
              <a:rPr lang="lt-LT" sz="2400" b="1" dirty="0" err="1" smtClean="0">
                <a:latin typeface="Times New Roman"/>
                <a:ea typeface="Times New Roman"/>
                <a:cs typeface="Times New Roman"/>
              </a:rPr>
              <a:t>Eur</a:t>
            </a:r>
            <a:endParaRPr lang="lt-LT" sz="1800" b="1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latin typeface="Times New Roman"/>
                <a:ea typeface="Times New Roman"/>
                <a:cs typeface="Times New Roman"/>
              </a:rPr>
              <a:t>Išlaidų </a:t>
            </a:r>
            <a:r>
              <a:rPr lang="lt-LT" sz="2400" dirty="0">
                <a:latin typeface="Times New Roman"/>
                <a:ea typeface="Times New Roman"/>
                <a:cs typeface="Times New Roman"/>
              </a:rPr>
              <a:t>judėjimo 2015–2016 m. nebuvo, priskaičiuotos palūkanos </a:t>
            </a:r>
            <a:r>
              <a:rPr lang="lt-LT" sz="2400" b="1" dirty="0">
                <a:latin typeface="Times New Roman"/>
                <a:ea typeface="Times New Roman"/>
                <a:cs typeface="Times New Roman"/>
              </a:rPr>
              <a:t>11,48</a:t>
            </a:r>
            <a:r>
              <a:rPr lang="lt-LT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lt-LT" sz="2400" b="1" dirty="0" err="1" smtClean="0">
                <a:latin typeface="Times New Roman"/>
                <a:ea typeface="Times New Roman"/>
                <a:cs typeface="Times New Roman"/>
              </a:rPr>
              <a:t>Eur</a:t>
            </a:r>
            <a:endParaRPr lang="lt-LT" sz="1800" b="1" dirty="0"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1" dirty="0">
                <a:latin typeface="Times New Roman"/>
                <a:ea typeface="Times New Roman"/>
                <a:cs typeface="Times New Roman"/>
              </a:rPr>
              <a:t>Galutinis </a:t>
            </a:r>
            <a:r>
              <a:rPr lang="lt-LT" sz="2400" b="1" dirty="0" smtClean="0">
                <a:latin typeface="Times New Roman"/>
                <a:ea typeface="Times New Roman"/>
                <a:cs typeface="Times New Roman"/>
              </a:rPr>
              <a:t>likutis: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2016 m. gruodžio 2 d. 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lt-LT" sz="2400" b="1" dirty="0" smtClean="0">
                <a:latin typeface="Times New Roman"/>
                <a:ea typeface="Times New Roman"/>
                <a:cs typeface="Times New Roman"/>
              </a:rPr>
              <a:t>2 </a:t>
            </a:r>
            <a:r>
              <a:rPr lang="lt-LT" sz="2400" b="1" dirty="0">
                <a:latin typeface="Times New Roman"/>
                <a:ea typeface="Times New Roman"/>
                <a:cs typeface="Times New Roman"/>
              </a:rPr>
              <a:t>325,82</a:t>
            </a:r>
            <a:r>
              <a:rPr lang="lt-LT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lt-LT" sz="2400" b="1" dirty="0" err="1" smtClean="0">
                <a:latin typeface="Times New Roman"/>
                <a:ea typeface="Times New Roman"/>
                <a:cs typeface="Times New Roman"/>
              </a:rPr>
              <a:t>Eur</a:t>
            </a:r>
            <a:endParaRPr lang="lt-LT" sz="18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lt-LT" sz="2400" dirty="0">
                <a:latin typeface="Times New Roman"/>
                <a:ea typeface="Times New Roman"/>
                <a:cs typeface="Times New Roman"/>
              </a:rPr>
              <a:t>Viso abiejose </a:t>
            </a:r>
            <a:r>
              <a:rPr lang="lt-LT" sz="2400" dirty="0" smtClean="0">
                <a:latin typeface="Times New Roman"/>
                <a:ea typeface="Times New Roman"/>
                <a:cs typeface="Times New Roman"/>
              </a:rPr>
              <a:t>sąskaitose: </a:t>
            </a:r>
            <a:r>
              <a:rPr lang="lt-LT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2016 m. gruodžio 2 d. </a:t>
            </a:r>
            <a:r>
              <a:rPr lang="lt-LT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lt-LT" sz="2400" b="1" dirty="0" smtClean="0">
                <a:latin typeface="Times New Roman"/>
                <a:ea typeface="Times New Roman"/>
                <a:cs typeface="Times New Roman"/>
              </a:rPr>
              <a:t>5 </a:t>
            </a:r>
            <a:r>
              <a:rPr lang="lt-LT" sz="2400" b="1" dirty="0">
                <a:latin typeface="Times New Roman"/>
                <a:ea typeface="Times New Roman"/>
                <a:cs typeface="Times New Roman"/>
              </a:rPr>
              <a:t>340,94</a:t>
            </a:r>
            <a:r>
              <a:rPr lang="lt-LT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lt-LT" sz="2400" b="1" dirty="0" err="1" smtClean="0">
                <a:latin typeface="Times New Roman"/>
                <a:ea typeface="Times New Roman"/>
                <a:cs typeface="Times New Roman"/>
              </a:rPr>
              <a:t>Eur</a:t>
            </a:r>
            <a:r>
              <a:rPr lang="lt-LT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lt-LT" sz="1800" b="1" dirty="0">
              <a:ea typeface="Calibri"/>
              <a:cs typeface="Times New Roman"/>
            </a:endParaRPr>
          </a:p>
          <a:p>
            <a:pPr algn="ctr">
              <a:buNone/>
            </a:pPr>
            <a:endParaRPr lang="lt-LT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2014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150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Metinis Tarptautinės muziejų tarybos (ICOM) susitikimas </a:t>
            </a:r>
          </a:p>
          <a:p>
            <a:pPr algn="ctr"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2014 m. </a:t>
            </a:r>
            <a:r>
              <a:rPr lang="en-US" sz="2400" b="1" dirty="0" err="1" smtClean="0">
                <a:solidFill>
                  <a:srgbClr val="002060"/>
                </a:solidFill>
                <a:latin typeface="Candara" pitchFamily="34" charset="0"/>
              </a:rPr>
              <a:t>bir</a:t>
            </a:r>
            <a:r>
              <a:rPr lang="lt-LT" sz="2400" b="1" dirty="0" err="1" smtClean="0">
                <a:solidFill>
                  <a:srgbClr val="002060"/>
                </a:solidFill>
                <a:latin typeface="Candara" pitchFamily="34" charset="0"/>
              </a:rPr>
              <a:t>želio</a:t>
            </a: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2-4 d. </a:t>
            </a:r>
            <a:r>
              <a:rPr lang="en-US" sz="2400" b="1" dirty="0" err="1" smtClean="0">
                <a:solidFill>
                  <a:srgbClr val="002060"/>
                </a:solidFill>
                <a:latin typeface="Candara" pitchFamily="34" charset="0"/>
              </a:rPr>
              <a:t>Pary</a:t>
            </a:r>
            <a:r>
              <a:rPr lang="lt-LT" sz="2400" b="1" dirty="0" err="1" smtClean="0">
                <a:solidFill>
                  <a:srgbClr val="002060"/>
                </a:solidFill>
                <a:latin typeface="Candara" pitchFamily="34" charset="0"/>
              </a:rPr>
              <a:t>žius</a:t>
            </a: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</a:p>
          <a:p>
            <a:pPr>
              <a:buNone/>
            </a:pPr>
            <a:endParaRPr lang="lt-LT" sz="12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Dalyvavo: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 Vaiva </a:t>
            </a:r>
            <a:r>
              <a:rPr lang="lt-LT" sz="2000" dirty="0" err="1" smtClean="0">
                <a:solidFill>
                  <a:srgbClr val="002060"/>
                </a:solidFill>
                <a:latin typeface="Candara" pitchFamily="34" charset="0"/>
              </a:rPr>
              <a:t>Lankelienė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, ICOM Lietuva pirmininkė;</a:t>
            </a: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Finansavimas: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 Tarptautinės muziejų tarybos (ICOM) skirta stipendija;</a:t>
            </a:r>
          </a:p>
          <a:p>
            <a:pPr>
              <a:buNone/>
            </a:pPr>
            <a:endParaRPr lang="lt-LT" sz="1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Rezultatai: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  </a:t>
            </a:r>
          </a:p>
          <a:p>
            <a:pPr marL="457200" indent="-457200">
              <a:buAutoNum type="arabicPeriod"/>
            </a:pPr>
            <a:r>
              <a:rPr lang="lt-LT" sz="1900" dirty="0" smtClean="0">
                <a:solidFill>
                  <a:srgbClr val="002060"/>
                </a:solidFill>
                <a:latin typeface="Candara" pitchFamily="34" charset="0"/>
              </a:rPr>
              <a:t>Aptartos ICOM narystės apibrėžtys ir nacionaliniams komitetams kylančios problemos dėl naujų narių priėmimo;</a:t>
            </a:r>
          </a:p>
          <a:p>
            <a:pPr marL="457200" indent="-457200">
              <a:buAutoNum type="arabicPeriod"/>
            </a:pPr>
            <a:r>
              <a:rPr lang="lt-LT" sz="1900" dirty="0" smtClean="0">
                <a:solidFill>
                  <a:srgbClr val="002060"/>
                </a:solidFill>
                <a:latin typeface="Candara" pitchFamily="34" charset="0"/>
              </a:rPr>
              <a:t>Pristatyta ICOMMUNITY (ICOM narių vidinė aplinka) bei aptarti asmeninių ICOM narių duomenų viešo skelbimo ir su tuo susijusios asmeninių</a:t>
            </a:r>
            <a:r>
              <a:rPr lang="en-US" sz="19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sz="1900" dirty="0" smtClean="0">
                <a:solidFill>
                  <a:srgbClr val="002060"/>
                </a:solidFill>
                <a:latin typeface="Candara" pitchFamily="34" charset="0"/>
              </a:rPr>
              <a:t> duomenų apsaugos klausimai;</a:t>
            </a:r>
          </a:p>
          <a:p>
            <a:pPr marL="457200" indent="-457200">
              <a:buAutoNum type="arabicPeriod" startAt="3"/>
            </a:pPr>
            <a:r>
              <a:rPr lang="lt-LT" sz="1900" dirty="0" smtClean="0">
                <a:solidFill>
                  <a:srgbClr val="002060"/>
                </a:solidFill>
                <a:latin typeface="Candara" pitchFamily="34" charset="0"/>
              </a:rPr>
              <a:t>Aptarti ICOM Muziejų etikos kodekso  bei Hagos konvencijos 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  <a:latin typeface="Candara" pitchFamily="34" charset="0"/>
              </a:rPr>
              <a:t>nu</a:t>
            </a:r>
            <a:r>
              <a:rPr lang="lt-LT" sz="1900" dirty="0" err="1" smtClean="0">
                <a:solidFill>
                  <a:srgbClr val="002060"/>
                </a:solidFill>
                <a:latin typeface="Candara" pitchFamily="34" charset="0"/>
              </a:rPr>
              <a:t>ostatos</a:t>
            </a:r>
            <a:r>
              <a:rPr lang="lt-LT" sz="1900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</a:p>
          <a:p>
            <a:pPr marL="0" indent="0">
              <a:buNone/>
            </a:pP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2014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4007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Stipendijos:</a:t>
            </a:r>
          </a:p>
          <a:p>
            <a:pPr>
              <a:buFontTx/>
              <a:buChar char="-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stipendijos nacionalinių komitetų pirmininkams;</a:t>
            </a:r>
          </a:p>
          <a:p>
            <a:pPr>
              <a:buFontTx/>
              <a:buChar char="-"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jauniems ICOM nariams (iki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35 met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ų);</a:t>
            </a:r>
          </a:p>
          <a:p>
            <a:pPr>
              <a:buNone/>
            </a:pPr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Gauti prašymai rekomendacijoms: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2;</a:t>
            </a: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jaunų ICOM narių dalyvavimas tarptautinių ICOM komitetų susitikimuose – V. </a:t>
            </a:r>
            <a:r>
              <a:rPr lang="lt-LT" dirty="0" err="1" smtClean="0">
                <a:solidFill>
                  <a:srgbClr val="002060"/>
                </a:solidFill>
                <a:latin typeface="Candara" pitchFamily="34" charset="0"/>
              </a:rPr>
              <a:t>Rakaitytė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(CECA), V. </a:t>
            </a:r>
            <a:r>
              <a:rPr lang="lt-LT" dirty="0" err="1" smtClean="0">
                <a:solidFill>
                  <a:srgbClr val="002060"/>
                </a:solidFill>
                <a:latin typeface="Candara" pitchFamily="34" charset="0"/>
              </a:rPr>
              <a:t>Beržiūnaitė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(CECA), S. Matuzevičiūtė (CC);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Nauji nariai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</a:p>
          <a:p>
            <a:pPr>
              <a:buNone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                                   4 individualūs</a:t>
            </a:r>
          </a:p>
          <a:p>
            <a:pPr>
              <a:buNone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                                    1 institucinis</a:t>
            </a:r>
          </a:p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Bendras narių skaičius: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        73 individualūs</a:t>
            </a:r>
          </a:p>
          <a:p>
            <a:pPr>
              <a:buNone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                                                       7 instituciniai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</a:p>
          <a:p>
            <a:pPr>
              <a:buNone/>
            </a:pPr>
            <a:endParaRPr lang="lt-LT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2014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1501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Lietuvos skyriaus visuotinis narių susirinkimas</a:t>
            </a:r>
          </a:p>
          <a:p>
            <a:pPr>
              <a:buNone/>
            </a:pPr>
            <a:endParaRPr lang="lt-LT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Renginio data: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  2014 m. spalio 10 d. (Nacionalinėje dailės galerijoje);</a:t>
            </a:r>
          </a:p>
          <a:p>
            <a:pPr>
              <a:buNone/>
            </a:pPr>
            <a:endParaRPr lang="lt-LT" sz="1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Rezultatai:</a:t>
            </a:r>
          </a:p>
          <a:p>
            <a:pPr>
              <a:buFontTx/>
              <a:buChar char="-"/>
            </a:pP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Patvirtintos ICOM Lietuva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2011-2014 </a:t>
            </a: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metų veiklos ir finansinės ataskaitos;</a:t>
            </a:r>
          </a:p>
          <a:p>
            <a:pPr>
              <a:buFontTx/>
              <a:buChar char="-"/>
            </a:pP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Išrinkta ICOM Lietuva pirmininkė – Reda Žekienė </a:t>
            </a:r>
            <a:r>
              <a:rPr lang="lt-LT" sz="1900" dirty="0" smtClean="0">
                <a:solidFill>
                  <a:srgbClr val="002060"/>
                </a:solidFill>
                <a:latin typeface="Candara" pitchFamily="34" charset="0"/>
              </a:rPr>
              <a:t>(Kauno miesto muziejaus direktorės pavaduotoja muziejinei veiklai);</a:t>
            </a:r>
          </a:p>
          <a:p>
            <a:pPr>
              <a:buFontTx/>
              <a:buChar char="-"/>
            </a:pPr>
            <a:r>
              <a:rPr lang="lt-LT" sz="2400" dirty="0" smtClean="0">
                <a:solidFill>
                  <a:srgbClr val="002060"/>
                </a:solidFill>
                <a:latin typeface="Candara" pitchFamily="34" charset="0"/>
              </a:rPr>
              <a:t>Išrinkta ICOM Lietuva valdyba:</a:t>
            </a:r>
          </a:p>
          <a:p>
            <a:pPr lvl="1"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Dr. Ramūnas Kondratas (Vilniaus universiteto muziejaus direktorius);</a:t>
            </a:r>
          </a:p>
          <a:p>
            <a:pPr lvl="1"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Dr. Rimvydas Laužikas (Muziejininkystės katedros vedėjas, Komunikacijos fakultetas, Vilniaus universitetas);</a:t>
            </a:r>
          </a:p>
          <a:p>
            <a:pPr lvl="1"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Vidmantas Laurinavičius (Lietuvos banko Pinigų muziejaus vedėjas);</a:t>
            </a:r>
          </a:p>
          <a:p>
            <a:pPr lvl="1">
              <a:buFontTx/>
              <a:buChar char="-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Vaiva </a:t>
            </a:r>
            <a:r>
              <a:rPr lang="lt-LT" sz="2000" dirty="0" err="1" smtClean="0">
                <a:solidFill>
                  <a:srgbClr val="002060"/>
                </a:solidFill>
                <a:latin typeface="Candara" pitchFamily="34" charset="0"/>
              </a:rPr>
              <a:t>Lankelienė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v</a:t>
            </a:r>
            <a:r>
              <a:rPr lang="lt-LT" sz="2000" dirty="0" err="1" smtClean="0">
                <a:solidFill>
                  <a:srgbClr val="002060"/>
                </a:solidFill>
                <a:latin typeface="Candara" pitchFamily="34" charset="0"/>
              </a:rPr>
              <a:t>yr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. specialistė, Muziejų, bibliotekų ir archyvų skyrius, Kultūros ministerija);</a:t>
            </a:r>
          </a:p>
          <a:p>
            <a:pPr lvl="1">
              <a:buNone/>
            </a:pPr>
            <a:endParaRPr lang="lt-LT" sz="20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2015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3074" name="Picture 2" descr="C:\Users\Vaiva\Desktop\ICOM LT\TARPTAUTINE MUZIEJU DIENA\2015\TMD paveiksl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708447" cy="5043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1571612"/>
            <a:ext cx="414340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Išverstas į lietuvių kalbą plakatas ir informacinis skydelis.</a:t>
            </a:r>
          </a:p>
          <a:p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Lietuvos muziejams išsiųstas raštas su kvietimu teikti informaciją apie organizuojamus renginius.</a:t>
            </a:r>
          </a:p>
          <a:p>
            <a:endParaRPr lang="lt-LT" sz="12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Duomenys rinkti kartu su duomenimis apie Europos muziejų nakties renginius Lietuvoje.</a:t>
            </a:r>
          </a:p>
          <a:p>
            <a:endParaRPr lang="lt-LT" sz="11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Lietuvos muziejų renginiai buvo viešinami </a:t>
            </a:r>
            <a:r>
              <a:rPr lang="lt-LT" dirty="0" err="1" smtClean="0">
                <a:solidFill>
                  <a:srgbClr val="002060"/>
                </a:solidFill>
                <a:latin typeface="Candara" pitchFamily="34" charset="0"/>
              </a:rPr>
              <a:t>Facebook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profilyje </a:t>
            </a:r>
            <a:r>
              <a:rPr lang="lt-LT" b="1" i="1" dirty="0" smtClean="0">
                <a:solidFill>
                  <a:srgbClr val="002060"/>
                </a:solidFill>
                <a:latin typeface="Candara" pitchFamily="34" charset="0"/>
              </a:rPr>
              <a:t>“Tarptautinė muziejų diena”</a:t>
            </a:r>
            <a:endParaRPr lang="en-US" b="1" i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7" name="Picture 6" descr="ICOM LIETUVA LOGO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2015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098" name="Picture 2" descr="C:\Users\Vaiva\Desktop\ICOM LT\MUZIEJU NAKTIS\2015\kitas_lo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286148" cy="464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714488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Parengtas Europos muziejų nakties Lietuvoje plakatas ir informacinis skydelis.</a:t>
            </a:r>
          </a:p>
          <a:p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Surinkta ir susisteminta informacija iš Lietuvos muziejų</a:t>
            </a:r>
            <a:r>
              <a:rPr lang="lt-LT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apie planuojamus renginius.</a:t>
            </a:r>
          </a:p>
          <a:p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Renginius organizavo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75 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muziejai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</a:p>
          <a:p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Duomenis pateikė: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64 muziejai (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85%);</a:t>
            </a:r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lt-LT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lt-LT" b="1" dirty="0" smtClean="0">
                <a:solidFill>
                  <a:srgbClr val="002060"/>
                </a:solidFill>
                <a:latin typeface="Candara" pitchFamily="34" charset="0"/>
              </a:rPr>
              <a:t>Renginiuose apsilankė:</a:t>
            </a:r>
            <a:r>
              <a:rPr lang="lt-LT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 105 114 (+58 778)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6" name="Picture 5" descr="ICOM LIETUVA LOGO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214950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2015 m.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29262"/>
          </a:xfrm>
        </p:spPr>
        <p:txBody>
          <a:bodyPr/>
          <a:lstStyle/>
          <a:p>
            <a:pPr>
              <a:buNone/>
            </a:pPr>
            <a:endParaRPr lang="lt-LT" dirty="0" smtClean="0">
              <a:latin typeface="Arial Narrow" pitchFamily="34" charset="0"/>
            </a:endParaRPr>
          </a:p>
          <a:p>
            <a:pPr>
              <a:buNone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214422"/>
            <a:ext cx="87868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t-LT" sz="2400" b="1" dirty="0" smtClean="0">
                <a:solidFill>
                  <a:srgbClr val="002060"/>
                </a:solidFill>
                <a:latin typeface="Candara" pitchFamily="34" charset="0"/>
              </a:rPr>
              <a:t>Metinis Tarptautinės muziejų tarybos (ICOM) susitikimas </a:t>
            </a:r>
          </a:p>
          <a:p>
            <a:pPr algn="ctr"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2014 m. </a:t>
            </a:r>
            <a:r>
              <a:rPr lang="en-US" sz="2000" b="1" dirty="0" err="1" smtClean="0">
                <a:solidFill>
                  <a:srgbClr val="002060"/>
                </a:solidFill>
                <a:latin typeface="Candara" pitchFamily="34" charset="0"/>
              </a:rPr>
              <a:t>bir</a:t>
            </a:r>
            <a:r>
              <a:rPr lang="lt-LT" sz="2000" b="1" dirty="0" err="1" smtClean="0">
                <a:solidFill>
                  <a:srgbClr val="002060"/>
                </a:solidFill>
                <a:latin typeface="Candara" pitchFamily="34" charset="0"/>
              </a:rPr>
              <a:t>želio</a:t>
            </a: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ndara" pitchFamily="34" charset="0"/>
              </a:rPr>
              <a:t>2-4 d. </a:t>
            </a:r>
            <a:r>
              <a:rPr lang="en-US" sz="2000" b="1" dirty="0" err="1" smtClean="0">
                <a:solidFill>
                  <a:srgbClr val="002060"/>
                </a:solidFill>
                <a:latin typeface="Candara" pitchFamily="34" charset="0"/>
              </a:rPr>
              <a:t>Pary</a:t>
            </a:r>
            <a:r>
              <a:rPr lang="lt-LT" sz="2000" b="1" dirty="0" err="1" smtClean="0">
                <a:solidFill>
                  <a:srgbClr val="002060"/>
                </a:solidFill>
                <a:latin typeface="Candara" pitchFamily="34" charset="0"/>
              </a:rPr>
              <a:t>žius</a:t>
            </a: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</a:p>
          <a:p>
            <a:pPr algn="ctr">
              <a:buNone/>
            </a:pPr>
            <a:endParaRPr lang="lt-LT" sz="16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Dalyvavo: 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Reda </a:t>
            </a:r>
            <a:r>
              <a:rPr lang="lt-LT" sz="2000" dirty="0" err="1" smtClean="0">
                <a:solidFill>
                  <a:srgbClr val="002060"/>
                </a:solidFill>
                <a:latin typeface="Candara" pitchFamily="34" charset="0"/>
              </a:rPr>
              <a:t>Žekienė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, ICOM Lietuva pirmininkė </a:t>
            </a:r>
            <a:r>
              <a:rPr lang="lt-LT" sz="1600" dirty="0" smtClean="0">
                <a:solidFill>
                  <a:srgbClr val="002060"/>
                </a:solidFill>
                <a:latin typeface="Candara" pitchFamily="34" charset="0"/>
              </a:rPr>
              <a:t>(Kauno miesto muziejaus direktoriaus pavaduotoja);</a:t>
            </a: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Finansavimas: </a:t>
            </a: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Tarptautinės muziejų tarybos (ICOM) skirta stipendija;</a:t>
            </a:r>
          </a:p>
          <a:p>
            <a:pPr>
              <a:buNone/>
            </a:pPr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r>
              <a:rPr lang="lt-LT" sz="2000" b="1" dirty="0" smtClean="0">
                <a:solidFill>
                  <a:srgbClr val="002060"/>
                </a:solidFill>
                <a:latin typeface="Candara" pitchFamily="34" charset="0"/>
              </a:rPr>
              <a:t>Rezultatai: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Dalyvauta susitikime su Ukrainos, Čekijos, Lenkijos, Slovakijos, Latvijos, Estijos, Vokietijos nacionalinių komitetų pirmininkais;</a:t>
            </a:r>
          </a:p>
          <a:p>
            <a:pPr marL="457200" indent="-457200">
              <a:buAutoNum type="arabicPeriod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Pasirašytas bendra kreipimasis dėl situacijos Rytų Ukrainoje;</a:t>
            </a:r>
          </a:p>
          <a:p>
            <a:pPr marL="457200" indent="-457200">
              <a:buAutoNum type="arabicPeriod"/>
            </a:pPr>
            <a:r>
              <a:rPr lang="lt-LT" sz="2000" dirty="0" smtClean="0">
                <a:solidFill>
                  <a:srgbClr val="002060"/>
                </a:solidFill>
                <a:latin typeface="Candara" pitchFamily="34" charset="0"/>
              </a:rPr>
              <a:t>Aptartos bendradarbiavimo galimybės su Moldavijos, Baltarusijos ir Ukrainos nacionaliniais komitetais;</a:t>
            </a:r>
          </a:p>
          <a:p>
            <a:pPr>
              <a:buNone/>
            </a:pPr>
            <a:endParaRPr lang="lt-LT" sz="2000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16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16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16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None/>
            </a:pPr>
            <a:endParaRPr lang="lt-LT" sz="1600" b="1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5" name="Picture 4" descr="ICOM LIETUVA LOGO 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286388"/>
            <a:ext cx="135729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2055</Words>
  <Application>Microsoft Office PowerPoint</Application>
  <PresentationFormat>On-screen Show (4:3)</PresentationFormat>
  <Paragraphs>324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TARPTAUTINĖS MUZIEJŲ TARYBOS (ICOM) LIETUVOS SKYRIAUS  2014-2016 METŲ  VEIKLOS IR FINANSINĖ ATASKAITOS</vt:lpstr>
      <vt:lpstr>2014 m.</vt:lpstr>
      <vt:lpstr>2014 m.</vt:lpstr>
      <vt:lpstr>2014 m.</vt:lpstr>
      <vt:lpstr>2014 m.</vt:lpstr>
      <vt:lpstr>2014 m.</vt:lpstr>
      <vt:lpstr>2015 m.</vt:lpstr>
      <vt:lpstr>2015 m.</vt:lpstr>
      <vt:lpstr>2015 m.</vt:lpstr>
      <vt:lpstr>2015 m.</vt:lpstr>
      <vt:lpstr>2016 m.</vt:lpstr>
      <vt:lpstr>2016 m.</vt:lpstr>
      <vt:lpstr>2016 m.</vt:lpstr>
      <vt:lpstr>2016 m.</vt:lpstr>
      <vt:lpstr>2016 m.</vt:lpstr>
      <vt:lpstr>2016 m.</vt:lpstr>
      <vt:lpstr>2016 m.</vt:lpstr>
      <vt:lpstr>PowerPoint Presentation</vt:lpstr>
      <vt:lpstr>2016 m.</vt:lpstr>
      <vt:lpstr>2016 m.</vt:lpstr>
      <vt:lpstr>2016 m.</vt:lpstr>
      <vt:lpstr>2016 m.</vt:lpstr>
      <vt:lpstr>2016 m.</vt:lpstr>
      <vt:lpstr>2016 m.</vt:lpstr>
      <vt:lpstr>2016 m.</vt:lpstr>
      <vt:lpstr>2016 m.</vt:lpstr>
      <vt:lpstr>2016 m.</vt:lpstr>
      <vt:lpstr>2016 m.</vt:lpstr>
      <vt:lpstr>2017 m.</vt:lpstr>
      <vt:lpstr>2017 m.</vt:lpstr>
      <vt:lpstr>FINANSINĖ  ATASKAITA 2015–2016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TARPTAUTINĖS MUZIEJŲ TARYBOS (ICOM) LIETUVOS SKYRIAUS  2014-2016 METŲ  VEIKLOS IR FINANSINĖ ATASKAITOS</dc:title>
  <dc:creator>Vaiva</dc:creator>
  <cp:lastModifiedBy>Vaiva Lankelienė</cp:lastModifiedBy>
  <cp:revision>133</cp:revision>
  <dcterms:created xsi:type="dcterms:W3CDTF">2016-11-09T18:53:35Z</dcterms:created>
  <dcterms:modified xsi:type="dcterms:W3CDTF">2017-01-02T15:05:15Z</dcterms:modified>
</cp:coreProperties>
</file>